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2" r:id="rId3"/>
    <p:sldId id="307" r:id="rId4"/>
    <p:sldId id="306" r:id="rId5"/>
    <p:sldId id="287" r:id="rId6"/>
    <p:sldId id="257" r:id="rId7"/>
    <p:sldId id="290" r:id="rId8"/>
    <p:sldId id="292" r:id="rId9"/>
    <p:sldId id="293" r:id="rId10"/>
    <p:sldId id="295" r:id="rId11"/>
    <p:sldId id="298" r:id="rId12"/>
    <p:sldId id="297" r:id="rId13"/>
    <p:sldId id="296" r:id="rId14"/>
    <p:sldId id="299" r:id="rId15"/>
    <p:sldId id="300" r:id="rId16"/>
    <p:sldId id="301" r:id="rId17"/>
    <p:sldId id="302" r:id="rId18"/>
    <p:sldId id="308" r:id="rId19"/>
    <p:sldId id="309" r:id="rId20"/>
    <p:sldId id="310" r:id="rId21"/>
    <p:sldId id="311" r:id="rId22"/>
    <p:sldId id="312" r:id="rId23"/>
    <p:sldId id="313" r:id="rId24"/>
    <p:sldId id="303" r:id="rId25"/>
    <p:sldId id="304" r:id="rId26"/>
    <p:sldId id="305" r:id="rId27"/>
    <p:sldId id="314" r:id="rId28"/>
    <p:sldId id="315" r:id="rId29"/>
    <p:sldId id="316" r:id="rId30"/>
    <p:sldId id="276" r:id="rId31"/>
    <p:sldId id="320" r:id="rId32"/>
    <p:sldId id="321" r:id="rId33"/>
    <p:sldId id="322" r:id="rId34"/>
    <p:sldId id="325" r:id="rId35"/>
    <p:sldId id="323" r:id="rId36"/>
    <p:sldId id="324" r:id="rId37"/>
    <p:sldId id="318" r:id="rId38"/>
    <p:sldId id="278" r:id="rId39"/>
    <p:sldId id="326" r:id="rId40"/>
    <p:sldId id="277" r:id="rId41"/>
    <p:sldId id="280" r:id="rId42"/>
    <p:sldId id="28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B66A"/>
    <a:srgbClr val="B0182D"/>
    <a:srgbClr val="1667AA"/>
    <a:srgbClr val="FFFFFF"/>
    <a:srgbClr val="000000"/>
    <a:srgbClr val="FFCC00"/>
    <a:srgbClr val="BA8CDC"/>
    <a:srgbClr val="FF9900"/>
    <a:srgbClr val="CC66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61" autoAdjust="0"/>
    <p:restoredTop sz="94660"/>
  </p:normalViewPr>
  <p:slideViewPr>
    <p:cSldViewPr snapToGrid="0" snapToObjects="1">
      <p:cViewPr varScale="1">
        <p:scale>
          <a:sx n="163" d="100"/>
          <a:sy n="163" d="100"/>
        </p:scale>
        <p:origin x="234" y="1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" Target="slide11.xml"/><Relationship Id="rId7" Type="http://schemas.openxmlformats.org/officeDocument/2006/relationships/slide" Target="slide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slide" Target="slide12.xml"/><Relationship Id="rId10" Type="http://schemas.openxmlformats.org/officeDocument/2006/relationships/slide" Target="slide14.xml"/><Relationship Id="rId4" Type="http://schemas.openxmlformats.org/officeDocument/2006/relationships/image" Target="../media/image7.jp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slide" Target="slide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404" y="987552"/>
            <a:ext cx="7300515" cy="71404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华文文明工程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2346404" y="1737360"/>
            <a:ext cx="6230667" cy="56015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3400" b="1">
                <a:solidFill>
                  <a:srgbClr val="D6B66A"/>
                </a:solidFill>
                <a:latin typeface="Microsoft YaHei"/>
              </a:defRPr>
            </a:pPr>
            <a:r>
              <a:rPr dirty="0" err="1"/>
              <a:t>全球布局介绍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731520" y="2359152"/>
            <a:ext cx="8961120" cy="41148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700" b="0">
                <a:solidFill>
                  <a:srgbClr val="DDE8F7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 · Global Layout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889504"/>
            <a:ext cx="7498079" cy="36576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2000" b="0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面向枢纽节点投资人与全球代理伙伴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3269219" y="3506724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090626" y="3506724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447812" y="3511296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6199632"/>
            <a:ext cx="2194560" cy="36576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t>V1.1 ·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75720" y="6455664"/>
            <a:ext cx="22860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1</a:t>
            </a:r>
          </a:p>
        </p:txBody>
      </p:sp>
      <p:sp>
        <p:nvSpPr>
          <p:cNvPr id="16" name="Rectangle 10"/>
          <p:cNvSpPr/>
          <p:nvPr/>
        </p:nvSpPr>
        <p:spPr>
          <a:xfrm>
            <a:off x="800104" y="3517949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0"/>
          <p:cNvSpPr/>
          <p:nvPr/>
        </p:nvSpPr>
        <p:spPr>
          <a:xfrm>
            <a:off x="1626405" y="3517949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1521" y="3890772"/>
            <a:ext cx="3676019" cy="455509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sz="1300" b="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以文明空间、全球节点、</a:t>
            </a:r>
            <a:r>
              <a:rPr sz="1300" b="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协作平台与多语言互译系统</a:t>
            </a:r>
            <a:r>
              <a:rPr sz="1300" b="0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300" b="0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构建面向未来的思想文明基础设施</a:t>
            </a:r>
            <a:endParaRPr sz="1300" b="0" dirty="0">
              <a:solidFill>
                <a:schemeClr val="accent6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4" y="948620"/>
            <a:ext cx="1296000" cy="129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13"/>
          <p:cNvSpPr/>
          <p:nvPr/>
        </p:nvSpPr>
        <p:spPr>
          <a:xfrm>
            <a:off x="794958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13"/>
          <p:cNvSpPr/>
          <p:nvPr/>
        </p:nvSpPr>
        <p:spPr>
          <a:xfrm>
            <a:off x="4227054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0292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2166" y="2214529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语言差距拉大文明差距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1668" y="2351689"/>
            <a:ext cx="45719" cy="3164304"/>
          </a:xfrm>
          <a:prstGeom prst="rect">
            <a:avLst/>
          </a:prstGeom>
          <a:solidFill>
            <a:srgbClr val="E232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多语言互译与文明平衡机制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用互译打通语言边界，推动文明成果的共享、备份与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5"/>
          <p:cNvSpPr/>
          <p:nvPr/>
        </p:nvSpPr>
        <p:spPr>
          <a:xfrm>
            <a:off x="4346367" y="2351689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5"/>
          <p:cNvSpPr/>
          <p:nvPr/>
        </p:nvSpPr>
        <p:spPr>
          <a:xfrm>
            <a:off x="8079895" y="2351689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14"/>
          <p:cNvSpPr txBox="1"/>
          <p:nvPr/>
        </p:nvSpPr>
        <p:spPr>
          <a:xfrm>
            <a:off x="4551751" y="2214528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路径：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以互译平衡语言备份文明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14"/>
          <p:cNvSpPr txBox="1"/>
          <p:nvPr/>
        </p:nvSpPr>
        <p:spPr>
          <a:xfrm>
            <a:off x="8270182" y="2214527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130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需求：</a:t>
            </a: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弱势语言与强势语言都需要互译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10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94360" y="6066934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多语言互译不是翻译工程，而是文明平衡工程、文明备份工程与文明再生成工程。</a:t>
            </a:r>
          </a:p>
        </p:txBody>
      </p:sp>
      <p:pic>
        <p:nvPicPr>
          <p:cNvPr id="48" name="图片 4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59" y="2568038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49" name="图片 4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01" y="4159669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50" name="图片 4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500" y="4157435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4" name="TextBox 12"/>
          <p:cNvSpPr txBox="1"/>
          <p:nvPr/>
        </p:nvSpPr>
        <p:spPr>
          <a:xfrm>
            <a:off x="4551752" y="2688149"/>
            <a:ext cx="3047654" cy="28992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译：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单向翻译，而是让不同语言之间相互进入、相互解释、相互校正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多语言表达，降低单一强势语言对全球知识与文明叙事的垄断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备份：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重要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文明成果不只保存在一种语言、一个地区、一个平台，而是在多语言、多区域、多节点中长期保存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译过程会产生概念解释、语义比较、文化注释、版本差异与新的文明内容。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Box 12"/>
          <p:cNvSpPr txBox="1"/>
          <p:nvPr/>
        </p:nvSpPr>
        <p:spPr>
          <a:xfrm>
            <a:off x="8280642" y="2688149"/>
            <a:ext cx="3047654" cy="285308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引入外部文明成果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补充本语言知识缺口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扩展概念、术语与表达能力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让本土经验进入世界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强势语言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让已有成果进入更多地区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增强跨文明解释能力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修正单一语言视角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吸收其他文明经验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2" name="矩形 1">
            <a:hlinkClick r:id="rId10" action="ppaction://hlinksldjump"/>
          </p:cNvPr>
          <p:cNvSpPr/>
          <p:nvPr/>
        </p:nvSpPr>
        <p:spPr>
          <a:xfrm>
            <a:off x="4133335" y="0"/>
            <a:ext cx="8058665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13"/>
          <p:cNvSpPr/>
          <p:nvPr/>
        </p:nvSpPr>
        <p:spPr>
          <a:xfrm>
            <a:off x="794958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13"/>
          <p:cNvSpPr/>
          <p:nvPr/>
        </p:nvSpPr>
        <p:spPr>
          <a:xfrm>
            <a:off x="4227054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0292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2166" y="2214529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语言差距拉大文明差距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1668" y="2351689"/>
            <a:ext cx="45719" cy="3164304"/>
          </a:xfrm>
          <a:prstGeom prst="rect">
            <a:avLst/>
          </a:prstGeom>
          <a:solidFill>
            <a:srgbClr val="E232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多语言互译与文明平衡机制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5"/>
          <p:cNvSpPr/>
          <p:nvPr/>
        </p:nvSpPr>
        <p:spPr>
          <a:xfrm>
            <a:off x="4346367" y="2351689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5"/>
          <p:cNvSpPr/>
          <p:nvPr/>
        </p:nvSpPr>
        <p:spPr>
          <a:xfrm>
            <a:off x="8079895" y="2351689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14"/>
          <p:cNvSpPr txBox="1"/>
          <p:nvPr/>
        </p:nvSpPr>
        <p:spPr>
          <a:xfrm>
            <a:off x="4551751" y="2214528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路径：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以互译平衡语言备份文明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14"/>
          <p:cNvSpPr txBox="1"/>
          <p:nvPr/>
        </p:nvSpPr>
        <p:spPr>
          <a:xfrm>
            <a:off x="8270182" y="2214527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130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需求：</a:t>
            </a: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弱势语言与强势语言都需要互译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10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94360" y="6066934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多语言互译不是翻译工程，而是文明平衡工程、文明备份工程与文明再生成工程。</a:t>
            </a: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59" y="2568038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01" y="4159669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500" y="4157435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4" name="TextBox 12"/>
          <p:cNvSpPr txBox="1"/>
          <p:nvPr/>
        </p:nvSpPr>
        <p:spPr>
          <a:xfrm>
            <a:off x="4551752" y="2688149"/>
            <a:ext cx="3047654" cy="28992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译：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单向翻译，而是让不同语言之间相互进入、相互解释、相互校正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多语言表达，降低单一强势语言对全球知识与文明叙事的垄断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备份：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重要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文明成果不只保存在一种语言、一个地区、一个平台，而是在多语言、多区域、多节点中长期保存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译过程会产生概念解释、语义比较、文化注释、版本差异与新的文明内容。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Box 12"/>
          <p:cNvSpPr txBox="1"/>
          <p:nvPr/>
        </p:nvSpPr>
        <p:spPr>
          <a:xfrm>
            <a:off x="8280642" y="2688149"/>
            <a:ext cx="3047654" cy="285308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引入外部文明成果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补充本语言知识缺口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扩展概念、术语与表达能力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让本土经验进入世界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强势语言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让已有成果进入更多地区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增强跨文明解释能力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修正单一语言视角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吸收其他文明经验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用互译打通语言边界，推动文明成果的共享、备份与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309" y="1135686"/>
            <a:ext cx="5400000" cy="540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8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2" name="矩形 1">
            <a:hlinkClick r:id="rId7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2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13"/>
          <p:cNvSpPr/>
          <p:nvPr/>
        </p:nvSpPr>
        <p:spPr>
          <a:xfrm>
            <a:off x="794958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13"/>
          <p:cNvSpPr/>
          <p:nvPr/>
        </p:nvSpPr>
        <p:spPr>
          <a:xfrm>
            <a:off x="4227054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0292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2166" y="2214529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语言差距拉大文明差距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1668" y="2351689"/>
            <a:ext cx="45719" cy="3164304"/>
          </a:xfrm>
          <a:prstGeom prst="rect">
            <a:avLst/>
          </a:prstGeom>
          <a:solidFill>
            <a:srgbClr val="E232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多语言互译与文明平衡机制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5"/>
          <p:cNvSpPr/>
          <p:nvPr/>
        </p:nvSpPr>
        <p:spPr>
          <a:xfrm>
            <a:off x="4346367" y="2351689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5"/>
          <p:cNvSpPr/>
          <p:nvPr/>
        </p:nvSpPr>
        <p:spPr>
          <a:xfrm>
            <a:off x="8079895" y="2351689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14"/>
          <p:cNvSpPr txBox="1"/>
          <p:nvPr/>
        </p:nvSpPr>
        <p:spPr>
          <a:xfrm>
            <a:off x="4551751" y="2214528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路径：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以互译平衡语言备份文明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14"/>
          <p:cNvSpPr txBox="1"/>
          <p:nvPr/>
        </p:nvSpPr>
        <p:spPr>
          <a:xfrm>
            <a:off x="8270182" y="2214527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130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需求：</a:t>
            </a: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弱势语言与强势语言都需要互译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10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94360" y="6066934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多语言互译不是翻译工程，而是文明平衡工程、文明备份工程与文明再生成工程。</a:t>
            </a: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59" y="2568038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01" y="4159669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500" y="4157435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4" name="TextBox 12"/>
          <p:cNvSpPr txBox="1"/>
          <p:nvPr/>
        </p:nvSpPr>
        <p:spPr>
          <a:xfrm>
            <a:off x="4551752" y="2688149"/>
            <a:ext cx="3047654" cy="28992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译：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单向翻译，而是让不同语言之间相互进入、相互解释、相互校正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多语言表达，降低单一强势语言对全球知识与文明叙事的垄断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备份：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重要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文明成果不只保存在一种语言、一个地区、一个平台，而是在多语言、多区域、多节点中长期保存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译过程会产生概念解释、语义比较、文化注释、版本差异与新的文明内容。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Box 12"/>
          <p:cNvSpPr txBox="1"/>
          <p:nvPr/>
        </p:nvSpPr>
        <p:spPr>
          <a:xfrm>
            <a:off x="8280642" y="2688149"/>
            <a:ext cx="3047654" cy="285308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引入外部文明成果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补充本语言知识缺口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扩展概念、术语与表达能力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让本土经验进入世界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强势语言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让已有成果进入更多地区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增强跨文明解释能力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修正单一语言视角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吸收其他文明经验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用互译打通语言边界，推动文明成果的共享、备份与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742" y="1135686"/>
            <a:ext cx="5400000" cy="540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8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3" name="矩形 2">
            <a:hlinkClick r:id="rId6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33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13"/>
          <p:cNvSpPr/>
          <p:nvPr/>
        </p:nvSpPr>
        <p:spPr>
          <a:xfrm>
            <a:off x="794958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13"/>
          <p:cNvSpPr/>
          <p:nvPr/>
        </p:nvSpPr>
        <p:spPr>
          <a:xfrm>
            <a:off x="4227054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02921" y="1969802"/>
            <a:ext cx="3630414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32166" y="2214529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语言差距拉大文明差距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1668" y="2351689"/>
            <a:ext cx="45719" cy="3164304"/>
          </a:xfrm>
          <a:prstGeom prst="rect">
            <a:avLst/>
          </a:prstGeom>
          <a:solidFill>
            <a:srgbClr val="E232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多语言互译与文明平衡机制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5"/>
          <p:cNvSpPr/>
          <p:nvPr/>
        </p:nvSpPr>
        <p:spPr>
          <a:xfrm>
            <a:off x="4346367" y="2351689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5"/>
          <p:cNvSpPr/>
          <p:nvPr/>
        </p:nvSpPr>
        <p:spPr>
          <a:xfrm>
            <a:off x="8079895" y="2351689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14"/>
          <p:cNvSpPr txBox="1"/>
          <p:nvPr/>
        </p:nvSpPr>
        <p:spPr>
          <a:xfrm>
            <a:off x="4551751" y="2214528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路径：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以互译平衡语言备份文明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14"/>
          <p:cNvSpPr txBox="1"/>
          <p:nvPr/>
        </p:nvSpPr>
        <p:spPr>
          <a:xfrm>
            <a:off x="8270182" y="2214527"/>
            <a:ext cx="3165245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130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需求：</a:t>
            </a: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弱势语言与强势语言都需要互译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10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94360" y="6066934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多语言互译不是翻译工程，而是文明平衡工程、文明备份工程与文明再生成工程。</a:t>
            </a:r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59" y="2568038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01" y="4159669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500" y="4157435"/>
            <a:ext cx="1440000" cy="144000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4" name="TextBox 12"/>
          <p:cNvSpPr txBox="1"/>
          <p:nvPr/>
        </p:nvSpPr>
        <p:spPr>
          <a:xfrm>
            <a:off x="4551752" y="2688149"/>
            <a:ext cx="3047654" cy="28992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译：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单向翻译，而是让不同语言之间相互进入、相互解释、相互校正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多语言表达，降低单一强势语言对全球知识与文明叙事的垄断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备份：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重要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文明成果不只保存在一种语言、一个地区、一个平台，而是在多语言、多区域、多节点中长期保存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译过程会产生概念解释、语义比较、文化注释、版本差异与新的文明内容。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Box 12"/>
          <p:cNvSpPr txBox="1"/>
          <p:nvPr/>
        </p:nvSpPr>
        <p:spPr>
          <a:xfrm>
            <a:off x="8280642" y="2688149"/>
            <a:ext cx="3047654" cy="285308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弱势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引入外部文明成果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补充本语言知识缺口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扩展概念、术语与表达能力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让本土经验进入世界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强势语言</a:t>
            </a:r>
            <a:endParaRPr lang="en-US" altLang="zh-CN" sz="1300" b="1" dirty="0" smtClean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让已有成果进入更多地区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增强跨文明解释能力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修正单一语言视角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吸收其他文明经验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用互译打通语言边界，推动文明成果的共享、备份与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再生成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810" y="1106424"/>
            <a:ext cx="5400000" cy="540000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8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3" name="矩形 2">
            <a:hlinkClick r:id="rId6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ounded Rectangle 13"/>
          <p:cNvSpPr/>
          <p:nvPr/>
        </p:nvSpPr>
        <p:spPr>
          <a:xfrm>
            <a:off x="8979615" y="1966727"/>
            <a:ext cx="2690445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13"/>
          <p:cNvSpPr/>
          <p:nvPr/>
        </p:nvSpPr>
        <p:spPr>
          <a:xfrm>
            <a:off x="6169370" y="1975841"/>
            <a:ext cx="2690445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13"/>
          <p:cNvSpPr/>
          <p:nvPr/>
        </p:nvSpPr>
        <p:spPr>
          <a:xfrm>
            <a:off x="3359125" y="1969802"/>
            <a:ext cx="2690445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37821" y="1969802"/>
            <a:ext cx="2690445" cy="3928078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17116" y="2214529"/>
            <a:ext cx="2258741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互译</a:t>
            </a:r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什么？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人类文明成果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1668" y="2351689"/>
            <a:ext cx="45719" cy="3164304"/>
          </a:xfrm>
          <a:prstGeom prst="rect">
            <a:avLst/>
          </a:prstGeom>
          <a:solidFill>
            <a:srgbClr val="E232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多语言互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译实施机制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互译让地球文明成为一家人</a:t>
            </a:r>
            <a:endParaRPr lang="zh-CN" altLang="en-US" sz="16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5"/>
          <p:cNvSpPr/>
          <p:nvPr/>
        </p:nvSpPr>
        <p:spPr>
          <a:xfrm>
            <a:off x="3445651" y="2357728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5"/>
          <p:cNvSpPr/>
          <p:nvPr/>
        </p:nvSpPr>
        <p:spPr>
          <a:xfrm>
            <a:off x="6251095" y="2357728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11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94360" y="6066934"/>
            <a:ext cx="110757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5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</a:t>
            </a: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</a:t>
            </a:r>
            <a:r>
              <a:rPr lang="zh-CN" altLang="en-US" sz="15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选择以“</a:t>
            </a: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多语言发展 </a:t>
            </a:r>
            <a:r>
              <a:rPr lang="en-US" altLang="zh-CN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工具联通</a:t>
            </a:r>
            <a:r>
              <a:rPr lang="zh-CN" altLang="en-US" sz="15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”的方式打破“通天塔困境”，在保持文明多样性的同时</a:t>
            </a: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实现全球</a:t>
            </a:r>
            <a:r>
              <a:rPr lang="zh-CN" altLang="en-US" sz="15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互通。</a:t>
            </a:r>
            <a:endParaRPr lang="zh-CN" altLang="en-US" sz="15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Box 12"/>
          <p:cNvSpPr txBox="1"/>
          <p:nvPr/>
        </p:nvSpPr>
        <p:spPr>
          <a:xfrm>
            <a:off x="817116" y="2622777"/>
            <a:ext cx="2258741" cy="169892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概念、经典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、思想、知识、人物、机构、区域经验、制度实践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与体系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。让不同语言中的文明成果进入全人类共享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结构，让不同文明成果的结合孵化出更深层次的文明成果。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Rectangle 15"/>
          <p:cNvSpPr/>
          <p:nvPr/>
        </p:nvSpPr>
        <p:spPr>
          <a:xfrm>
            <a:off x="9062933" y="2357728"/>
            <a:ext cx="45719" cy="31643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14"/>
          <p:cNvSpPr txBox="1"/>
          <p:nvPr/>
        </p:nvSpPr>
        <p:spPr>
          <a:xfrm>
            <a:off x="3633951" y="2218225"/>
            <a:ext cx="2258741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如何互译？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文明互译流程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14"/>
          <p:cNvSpPr txBox="1"/>
          <p:nvPr/>
        </p:nvSpPr>
        <p:spPr>
          <a:xfrm>
            <a:off x="6448147" y="2208619"/>
            <a:ext cx="2258741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谁来互译？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全球协作者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14"/>
          <p:cNvSpPr txBox="1"/>
          <p:nvPr/>
        </p:nvSpPr>
        <p:spPr>
          <a:xfrm>
            <a:off x="9262699" y="2208618"/>
            <a:ext cx="2258741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30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3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译结果？</a:t>
            </a:r>
            <a:r>
              <a:rPr lang="zh-CN" altLang="en-US" sz="1300" b="1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让文明成果最大化</a:t>
            </a:r>
            <a:endParaRPr sz="1300" b="1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TextBox 12"/>
          <p:cNvSpPr txBox="1"/>
          <p:nvPr/>
        </p:nvSpPr>
        <p:spPr>
          <a:xfrm>
            <a:off x="3633950" y="2621945"/>
            <a:ext cx="2258741" cy="225292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打造智能工具并以智能工具做规模以及工具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驱动的人机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协同。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人工纠错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、校译、概念确认、文化解释、语境补充。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平台做成果，产生术语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库、概念库、语境库、版本库、反馈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记录等，让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每一次修订都成为下一次互译的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基础。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TextBox 12"/>
          <p:cNvSpPr txBox="1"/>
          <p:nvPr/>
        </p:nvSpPr>
        <p:spPr>
          <a:xfrm>
            <a:off x="6448147" y="2620282"/>
            <a:ext cx="2258741" cy="225292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智能工具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作者、学者、译者、母语者、机构、节点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政府、文化部门、教育部门、图书馆、国家级语言与翻译机构、公共基金、国际组织等国家与公共机构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搞人海式翻译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运动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TextBox 12"/>
          <p:cNvSpPr txBox="1"/>
          <p:nvPr/>
        </p:nvSpPr>
        <p:spPr>
          <a:xfrm>
            <a:off x="9262698" y="2627088"/>
            <a:ext cx="2258741" cy="197592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单一成果多语言化，价值放大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语言功能因互译而升级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地区文明因引入其它语言文明而升级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反哺人类工具升级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人类文明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成果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语言备份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，产生更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高的抗断裂能力。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667387" y="5079691"/>
            <a:ext cx="7973693" cy="803801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62835" y="5153474"/>
            <a:ext cx="416089" cy="67095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</a:t>
            </a:r>
            <a:endParaRPr lang="en-US" altLang="zh-CN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台</a:t>
            </a:r>
            <a:endParaRPr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17116" y="5178663"/>
            <a:ext cx="45719" cy="605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平台搭台，语言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主体共同唱主角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让每一种</a:t>
            </a:r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语言、每一个人拥有</a:t>
            </a: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自己</a:t>
            </a:r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的文明</a:t>
            </a: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入口</a:t>
            </a: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12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94360" y="6066934"/>
            <a:ext cx="110757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让每一种语言拥有世界入口，让每一个人的思想与创造都被历史记录。</a:t>
            </a:r>
          </a:p>
        </p:txBody>
      </p:sp>
      <p:sp>
        <p:nvSpPr>
          <p:cNvPr id="54" name="TextBox 12"/>
          <p:cNvSpPr txBox="1"/>
          <p:nvPr/>
        </p:nvSpPr>
        <p:spPr>
          <a:xfrm>
            <a:off x="1324642" y="5282690"/>
            <a:ext cx="657750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搭建全球文明互译生态，让每种语言都有入口，让每份成果都能跨语言流通。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Rounded Rectangle 13"/>
          <p:cNvSpPr/>
          <p:nvPr/>
        </p:nvSpPr>
        <p:spPr>
          <a:xfrm>
            <a:off x="1474372" y="4092355"/>
            <a:ext cx="7997493" cy="803801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15"/>
          <p:cNvSpPr/>
          <p:nvPr/>
        </p:nvSpPr>
        <p:spPr>
          <a:xfrm>
            <a:off x="1624424" y="4206339"/>
            <a:ext cx="45719" cy="60585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14"/>
          <p:cNvSpPr txBox="1"/>
          <p:nvPr/>
        </p:nvSpPr>
        <p:spPr>
          <a:xfrm>
            <a:off x="1670143" y="4161995"/>
            <a:ext cx="416089" cy="67095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2000" b="1" dirty="0" smtClean="0">
                <a:solidFill>
                  <a:srgbClr val="1667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政府</a:t>
            </a:r>
            <a:endParaRPr sz="2000" b="1" dirty="0">
              <a:solidFill>
                <a:srgbClr val="1667A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Rounded Rectangle 13"/>
          <p:cNvSpPr/>
          <p:nvPr/>
        </p:nvSpPr>
        <p:spPr>
          <a:xfrm>
            <a:off x="2269500" y="3105066"/>
            <a:ext cx="8103997" cy="803801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15"/>
          <p:cNvSpPr/>
          <p:nvPr/>
        </p:nvSpPr>
        <p:spPr>
          <a:xfrm>
            <a:off x="2394662" y="3204039"/>
            <a:ext cx="45719" cy="60585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14"/>
          <p:cNvSpPr txBox="1"/>
          <p:nvPr/>
        </p:nvSpPr>
        <p:spPr>
          <a:xfrm>
            <a:off x="2459327" y="3196002"/>
            <a:ext cx="416089" cy="67095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2000" b="1" dirty="0" smtClean="0">
                <a:solidFill>
                  <a:srgbClr val="D6B6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机构</a:t>
            </a:r>
            <a:endParaRPr sz="2000" b="1" dirty="0">
              <a:solidFill>
                <a:srgbClr val="D6B6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Rounded Rectangle 13"/>
          <p:cNvSpPr/>
          <p:nvPr/>
        </p:nvSpPr>
        <p:spPr>
          <a:xfrm>
            <a:off x="3090907" y="2117777"/>
            <a:ext cx="8137925" cy="803801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15"/>
          <p:cNvSpPr/>
          <p:nvPr/>
        </p:nvSpPr>
        <p:spPr>
          <a:xfrm>
            <a:off x="3201806" y="2216750"/>
            <a:ext cx="45719" cy="605854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14"/>
          <p:cNvSpPr txBox="1"/>
          <p:nvPr/>
        </p:nvSpPr>
        <p:spPr>
          <a:xfrm>
            <a:off x="3247525" y="2179832"/>
            <a:ext cx="416089" cy="67095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2000" b="1" dirty="0" smtClean="0">
                <a:solidFill>
                  <a:srgbClr val="B018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个人</a:t>
            </a:r>
            <a:endParaRPr sz="2000" b="1" dirty="0">
              <a:solidFill>
                <a:srgbClr val="B018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12"/>
          <p:cNvSpPr txBox="1"/>
          <p:nvPr/>
        </p:nvSpPr>
        <p:spPr>
          <a:xfrm>
            <a:off x="2131951" y="4298937"/>
            <a:ext cx="6577503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设立国家文明基金，把本国语言推向世界，把世界文明引入本国。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TextBox 12"/>
          <p:cNvSpPr txBox="1"/>
          <p:nvPr/>
        </p:nvSpPr>
        <p:spPr>
          <a:xfrm>
            <a:off x="2894362" y="3322580"/>
            <a:ext cx="6577503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负责整理、翻译、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审核、认证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，成为本语言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文明与全球文明融合的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可信节点。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TextBox 12"/>
          <p:cNvSpPr txBox="1"/>
          <p:nvPr/>
        </p:nvSpPr>
        <p:spPr>
          <a:xfrm>
            <a:off x="3663614" y="2319263"/>
            <a:ext cx="735861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发现问题、参与思考、校订内容、激发创造；让人人都能贡献思想，在文明历史中留下名字。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13"/>
          <p:cNvSpPr/>
          <p:nvPr/>
        </p:nvSpPr>
        <p:spPr>
          <a:xfrm>
            <a:off x="594361" y="2115108"/>
            <a:ext cx="2340370" cy="613436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内容如何生成？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从知识库到文明</a:t>
            </a: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信息生成引擎</a:t>
            </a: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13</a:t>
            </a:r>
            <a:endParaRPr dirty="0"/>
          </a:p>
        </p:txBody>
      </p:sp>
      <p:sp>
        <p:nvSpPr>
          <p:cNvPr id="47" name="TextBox 5"/>
          <p:cNvSpPr txBox="1"/>
          <p:nvPr/>
        </p:nvSpPr>
        <p:spPr>
          <a:xfrm>
            <a:off x="514320" y="5995315"/>
            <a:ext cx="110757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/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不是把文明装进数据库，而是让思想被发现、概念被生成、问题被连接、价值</a:t>
            </a:r>
            <a:r>
              <a:rPr lang="zh-CN" altLang="en-US" sz="15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被多维衡量</a:t>
            </a: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5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能力得到成长</a:t>
            </a: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59" name="Rounded Rectangle 13"/>
          <p:cNvSpPr/>
          <p:nvPr/>
        </p:nvSpPr>
        <p:spPr>
          <a:xfrm>
            <a:off x="3090907" y="2117777"/>
            <a:ext cx="8499113" cy="610767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15"/>
          <p:cNvSpPr/>
          <p:nvPr/>
        </p:nvSpPr>
        <p:spPr>
          <a:xfrm>
            <a:off x="660177" y="2192556"/>
            <a:ext cx="45719" cy="41405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12"/>
          <p:cNvSpPr txBox="1"/>
          <p:nvPr/>
        </p:nvSpPr>
        <p:spPr>
          <a:xfrm>
            <a:off x="3315574" y="2117777"/>
            <a:ext cx="8021748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不再把平台当作资料仓库，而是从问题、争议、经验、人物、地方实践与民间智慧中捕捉思想信号，让尚未成文、尚未成名、尚未被看见的文明价值被发现、整理与放大。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12"/>
          <p:cNvSpPr txBox="1"/>
          <p:nvPr/>
        </p:nvSpPr>
        <p:spPr>
          <a:xfrm>
            <a:off x="748896" y="2196714"/>
            <a:ext cx="2019018" cy="34240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变上传资料为发现思想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Rounded Rectangle 13"/>
          <p:cNvSpPr/>
          <p:nvPr/>
        </p:nvSpPr>
        <p:spPr>
          <a:xfrm>
            <a:off x="594361" y="2857559"/>
            <a:ext cx="2340370" cy="613436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12"/>
          <p:cNvSpPr txBox="1"/>
          <p:nvPr/>
        </p:nvSpPr>
        <p:spPr>
          <a:xfrm>
            <a:off x="748896" y="2945979"/>
            <a:ext cx="2019018" cy="34240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变文字翻译为概念生成</a:t>
            </a:r>
            <a:endParaRPr lang="en-US" altLang="zh-CN" sz="15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Rounded Rectangle 13"/>
          <p:cNvSpPr/>
          <p:nvPr/>
        </p:nvSpPr>
        <p:spPr>
          <a:xfrm>
            <a:off x="599707" y="3631986"/>
            <a:ext cx="2340370" cy="613436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12"/>
          <p:cNvSpPr txBox="1"/>
          <p:nvPr/>
        </p:nvSpPr>
        <p:spPr>
          <a:xfrm>
            <a:off x="718004" y="3711815"/>
            <a:ext cx="2019018" cy="34240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变成果主导为问题主导</a:t>
            </a:r>
            <a:endParaRPr lang="en-US" altLang="zh-CN" sz="15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Rounded Rectangle 13"/>
          <p:cNvSpPr/>
          <p:nvPr/>
        </p:nvSpPr>
        <p:spPr>
          <a:xfrm>
            <a:off x="606121" y="4375907"/>
            <a:ext cx="2340370" cy="613436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12"/>
          <p:cNvSpPr txBox="1"/>
          <p:nvPr/>
        </p:nvSpPr>
        <p:spPr>
          <a:xfrm>
            <a:off x="729764" y="4455736"/>
            <a:ext cx="2019018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变二元判断为多维标注</a:t>
            </a:r>
            <a:endParaRPr lang="en-US" altLang="zh-CN" sz="15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Rounded Rectangle 13"/>
          <p:cNvSpPr/>
          <p:nvPr/>
        </p:nvSpPr>
        <p:spPr>
          <a:xfrm>
            <a:off x="609575" y="5114351"/>
            <a:ext cx="2340370" cy="613436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12"/>
          <p:cNvSpPr txBox="1"/>
          <p:nvPr/>
        </p:nvSpPr>
        <p:spPr>
          <a:xfrm>
            <a:off x="733218" y="5194180"/>
            <a:ext cx="2019018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</a:t>
            </a: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知识填充为能力成长</a:t>
            </a:r>
            <a:endParaRPr lang="en-US" altLang="zh-CN" sz="15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Rounded Rectangle 13"/>
          <p:cNvSpPr/>
          <p:nvPr/>
        </p:nvSpPr>
        <p:spPr>
          <a:xfrm>
            <a:off x="3090907" y="2860228"/>
            <a:ext cx="8499113" cy="610767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ectangle 15"/>
          <p:cNvSpPr/>
          <p:nvPr/>
        </p:nvSpPr>
        <p:spPr>
          <a:xfrm>
            <a:off x="660177" y="2945979"/>
            <a:ext cx="45719" cy="414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12"/>
          <p:cNvSpPr txBox="1"/>
          <p:nvPr/>
        </p:nvSpPr>
        <p:spPr>
          <a:xfrm>
            <a:off x="3315574" y="2848154"/>
            <a:ext cx="8021749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打破根据词句翻译的传统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模式，而是提取概念、问题、逻辑、场景与方法，在目标语言中重新生成可理解、可使用、可延展的知识表达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，以及直接生成针对儿童、常人、研究者不同版本的表达。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Rounded Rectangle 13"/>
          <p:cNvSpPr/>
          <p:nvPr/>
        </p:nvSpPr>
        <p:spPr>
          <a:xfrm>
            <a:off x="3090907" y="3634655"/>
            <a:ext cx="8499113" cy="610767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15"/>
          <p:cNvSpPr/>
          <p:nvPr/>
        </p:nvSpPr>
        <p:spPr>
          <a:xfrm>
            <a:off x="660177" y="3719950"/>
            <a:ext cx="45719" cy="414050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12"/>
          <p:cNvSpPr txBox="1"/>
          <p:nvPr/>
        </p:nvSpPr>
        <p:spPr>
          <a:xfrm>
            <a:off x="3315575" y="3624330"/>
            <a:ext cx="8021748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不再只展示已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有知识成果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，而是以人的未来发展需求牵引知识组织。每个问题都连接观点、案例、争议、方案、工具与行动路径，让知识围绕真实问题持续生成。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Rounded Rectangle 13"/>
          <p:cNvSpPr/>
          <p:nvPr/>
        </p:nvSpPr>
        <p:spPr>
          <a:xfrm>
            <a:off x="3090907" y="4375907"/>
            <a:ext cx="8499113" cy="610767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Rectangle 15"/>
          <p:cNvSpPr/>
          <p:nvPr/>
        </p:nvSpPr>
        <p:spPr>
          <a:xfrm>
            <a:off x="660176" y="4474265"/>
            <a:ext cx="45719" cy="414050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12"/>
          <p:cNvSpPr txBox="1"/>
          <p:nvPr/>
        </p:nvSpPr>
        <p:spPr>
          <a:xfrm>
            <a:off x="3315576" y="4381403"/>
            <a:ext cx="8021748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不再用简单好坏、对错、热度决定价值，而是从事实、逻辑、现实、长期、风险、创造、文明意义等维度标注内容，让少数洞见、地方经验与长期价值不被多数偏好淹没。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Rounded Rectangle 13"/>
          <p:cNvSpPr/>
          <p:nvPr/>
        </p:nvSpPr>
        <p:spPr>
          <a:xfrm>
            <a:off x="3090907" y="5111449"/>
            <a:ext cx="8499113" cy="610767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Rectangle 15"/>
          <p:cNvSpPr/>
          <p:nvPr/>
        </p:nvSpPr>
        <p:spPr>
          <a:xfrm>
            <a:off x="660177" y="5220888"/>
            <a:ext cx="45719" cy="414050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12"/>
          <p:cNvSpPr txBox="1"/>
          <p:nvPr/>
        </p:nvSpPr>
        <p:spPr>
          <a:xfrm>
            <a:off x="3315576" y="5114351"/>
            <a:ext cx="8021747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不再让人被动接受知识，而是让用户在发现问题、拆解问题、比较文明、参与标注、人机推演、表达创造与持续修正中，提升观察力、判断力、创造力与文明参与能力。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53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ounded Rectangle 9"/>
          <p:cNvSpPr/>
          <p:nvPr/>
        </p:nvSpPr>
        <p:spPr>
          <a:xfrm>
            <a:off x="6219378" y="4710856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ounded Rectangle 9"/>
          <p:cNvSpPr/>
          <p:nvPr/>
        </p:nvSpPr>
        <p:spPr>
          <a:xfrm>
            <a:off x="6211422" y="3305316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ounded Rectangle 9"/>
          <p:cNvSpPr/>
          <p:nvPr/>
        </p:nvSpPr>
        <p:spPr>
          <a:xfrm>
            <a:off x="629098" y="4728717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ounded Rectangle 9"/>
          <p:cNvSpPr/>
          <p:nvPr/>
        </p:nvSpPr>
        <p:spPr>
          <a:xfrm>
            <a:off x="614252" y="3303776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9"/>
          <p:cNvSpPr/>
          <p:nvPr/>
        </p:nvSpPr>
        <p:spPr>
          <a:xfrm>
            <a:off x="6211423" y="1916604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695781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生成什么内容？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从文明成果到可使用、可协作、可成长的内容体系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4337" y="1917001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797108" y="1973461"/>
            <a:ext cx="45719" cy="1087973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14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49" name="Rounded Rectangle 10"/>
          <p:cNvSpPr/>
          <p:nvPr/>
        </p:nvSpPr>
        <p:spPr>
          <a:xfrm>
            <a:off x="797108" y="3391861"/>
            <a:ext cx="45719" cy="1087973"/>
          </a:xfrm>
          <a:prstGeom prst="roundRect">
            <a:avLst/>
          </a:prstGeom>
          <a:solidFill>
            <a:srgbClr val="1667A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10"/>
          <p:cNvSpPr/>
          <p:nvPr/>
        </p:nvSpPr>
        <p:spPr>
          <a:xfrm>
            <a:off x="6361793" y="3386043"/>
            <a:ext cx="45719" cy="1087973"/>
          </a:xfrm>
          <a:prstGeom prst="roundRect">
            <a:avLst/>
          </a:prstGeom>
          <a:solidFill>
            <a:srgbClr val="D6B66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10"/>
          <p:cNvSpPr/>
          <p:nvPr/>
        </p:nvSpPr>
        <p:spPr>
          <a:xfrm>
            <a:off x="797108" y="4783170"/>
            <a:ext cx="45719" cy="1087973"/>
          </a:xfrm>
          <a:prstGeom prst="round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10"/>
          <p:cNvSpPr/>
          <p:nvPr/>
        </p:nvSpPr>
        <p:spPr>
          <a:xfrm>
            <a:off x="6361793" y="4779676"/>
            <a:ext cx="45719" cy="1087973"/>
          </a:xfrm>
          <a:prstGeom prst="round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11"/>
          <p:cNvSpPr txBox="1"/>
          <p:nvPr/>
        </p:nvSpPr>
        <p:spPr>
          <a:xfrm>
            <a:off x="1033553" y="3412824"/>
            <a:ext cx="2777354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“问题库”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Box 11"/>
          <p:cNvSpPr txBox="1"/>
          <p:nvPr/>
        </p:nvSpPr>
        <p:spPr>
          <a:xfrm>
            <a:off x="1032946" y="4843379"/>
            <a:ext cx="262465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打造资源调配系统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TextBox 11"/>
          <p:cNvSpPr txBox="1"/>
          <p:nvPr/>
        </p:nvSpPr>
        <p:spPr>
          <a:xfrm>
            <a:off x="6660202" y="3412824"/>
            <a:ext cx="260189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生成“任务清单”</a:t>
            </a:r>
          </a:p>
        </p:txBody>
      </p:sp>
      <p:sp>
        <p:nvSpPr>
          <p:cNvPr id="58" name="TextBox 11"/>
          <p:cNvSpPr txBox="1"/>
          <p:nvPr/>
        </p:nvSpPr>
        <p:spPr>
          <a:xfrm>
            <a:off x="6660202" y="4819411"/>
            <a:ext cx="257523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打造能力提升系统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TextBox 12"/>
          <p:cNvSpPr txBox="1"/>
          <p:nvPr/>
        </p:nvSpPr>
        <p:spPr>
          <a:xfrm>
            <a:off x="1044568" y="3768693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围绕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个人、社会、技术与文明发展，持续沉淀问题、争议、案例与经验，形成开放的问题网络。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TextBox 12"/>
          <p:cNvSpPr txBox="1"/>
          <p:nvPr/>
        </p:nvSpPr>
        <p:spPr>
          <a:xfrm>
            <a:off x="1031718" y="5169665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围绕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资金、人才、工具、机构、项目与需求进行动态匹配，让资源流向最需要补位的地方。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TextBox 12"/>
          <p:cNvSpPr txBox="1"/>
          <p:nvPr/>
        </p:nvSpPr>
        <p:spPr>
          <a:xfrm>
            <a:off x="6657866" y="3799176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把文明空白与重点问题拆解为可认领、可执行、可审核、可追踪的全球协作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任务。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TextBox 12"/>
          <p:cNvSpPr txBox="1"/>
          <p:nvPr/>
        </p:nvSpPr>
        <p:spPr>
          <a:xfrm>
            <a:off x="6657865" y="5156595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让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用户在提问、比较、标注、推演、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表达、协作与评估中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提升观察力、判断力、创造力与文明参与能力。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8" name="Rounded Rectangle 10"/>
          <p:cNvSpPr/>
          <p:nvPr/>
        </p:nvSpPr>
        <p:spPr>
          <a:xfrm>
            <a:off x="6359804" y="1975416"/>
            <a:ext cx="45719" cy="1087973"/>
          </a:xfrm>
          <a:prstGeom prst="roundRect">
            <a:avLst/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11"/>
          <p:cNvSpPr txBox="1"/>
          <p:nvPr/>
        </p:nvSpPr>
        <p:spPr>
          <a:xfrm>
            <a:off x="1044568" y="2019982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生成“文明成果库”</a:t>
            </a:r>
          </a:p>
        </p:txBody>
      </p:sp>
      <p:sp>
        <p:nvSpPr>
          <p:cNvPr id="54" name="TextBox 12"/>
          <p:cNvSpPr txBox="1"/>
          <p:nvPr/>
        </p:nvSpPr>
        <p:spPr>
          <a:xfrm>
            <a:off x="1055676" y="2356484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汇聚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经典、作品、论文、课程、工具、人物与地方文献，形成可检索、可互译、可传承的文明资产。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12"/>
          <p:cNvSpPr txBox="1"/>
          <p:nvPr/>
        </p:nvSpPr>
        <p:spPr>
          <a:xfrm>
            <a:off x="6657866" y="2399110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扫描知识、语言、能力、制度与地区之间的空白与断层，形成可持续更新的文明缺口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地图。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TextBox 11"/>
          <p:cNvSpPr txBox="1"/>
          <p:nvPr/>
        </p:nvSpPr>
        <p:spPr>
          <a:xfrm>
            <a:off x="6657866" y="2050662"/>
            <a:ext cx="256548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“文明空白地图”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8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华文文明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工程初期全球布局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大功能性总部，</a:t>
            </a:r>
            <a:r>
              <a:rPr lang="en-US" altLang="zh-CN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个文明枢纽节点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5" name="TextBox 35"/>
          <p:cNvSpPr txBox="1"/>
          <p:nvPr/>
        </p:nvSpPr>
        <p:spPr>
          <a:xfrm>
            <a:off x="6736179" y="3815484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Shanghai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15</a:t>
            </a:r>
          </a:p>
        </p:txBody>
      </p:sp>
      <p:sp>
        <p:nvSpPr>
          <p:cNvPr id="78" name="TextBox 12"/>
          <p:cNvSpPr txBox="1"/>
          <p:nvPr/>
        </p:nvSpPr>
        <p:spPr>
          <a:xfrm>
            <a:off x="601733" y="1876912"/>
            <a:ext cx="3154077" cy="225292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大功能性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总部：全球协调、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技术与系统、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语言、资源协调、全球拓展、教育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人才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个文明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节点，形成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第一阶段全球布局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个语言互译中心起步，逐步扩展至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以上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译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中心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覆盖千万级以上主要文字语言，连接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全球主要文明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1" name="TextBox 35"/>
          <p:cNvSpPr txBox="1"/>
          <p:nvPr/>
        </p:nvSpPr>
        <p:spPr>
          <a:xfrm>
            <a:off x="8366760" y="6455664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3" name="TextBox 35"/>
          <p:cNvSpPr txBox="1"/>
          <p:nvPr/>
        </p:nvSpPr>
        <p:spPr>
          <a:xfrm>
            <a:off x="6659979" y="4044058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香港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Hong Kong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35"/>
          <p:cNvSpPr txBox="1"/>
          <p:nvPr/>
        </p:nvSpPr>
        <p:spPr>
          <a:xfrm>
            <a:off x="6296185" y="4498799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新加坡 </a:t>
            </a:r>
            <a:r>
              <a:rPr lang="en-US" altLang="zh-CN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Singapore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35"/>
          <p:cNvSpPr txBox="1"/>
          <p:nvPr/>
        </p:nvSpPr>
        <p:spPr>
          <a:xfrm>
            <a:off x="11028745" y="5172592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圣保罗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São </a:t>
            </a:r>
            <a:r>
              <a:rPr lang="en-US" altLang="zh-CN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Paulo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Box 35"/>
          <p:cNvSpPr txBox="1"/>
          <p:nvPr/>
        </p:nvSpPr>
        <p:spPr>
          <a:xfrm>
            <a:off x="5695334" y="4029473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新德里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 </a:t>
            </a:r>
            <a:r>
              <a:rPr lang="en-US" altLang="zh-CN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Delhi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TextBox 35"/>
          <p:cNvSpPr txBox="1"/>
          <p:nvPr/>
        </p:nvSpPr>
        <p:spPr>
          <a:xfrm>
            <a:off x="7109805" y="3555901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东京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Tokyo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Box 35"/>
          <p:cNvSpPr txBox="1"/>
          <p:nvPr/>
        </p:nvSpPr>
        <p:spPr>
          <a:xfrm>
            <a:off x="4744850" y="3762435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开罗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Cairo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TextBox 35"/>
          <p:cNvSpPr txBox="1"/>
          <p:nvPr/>
        </p:nvSpPr>
        <p:spPr>
          <a:xfrm>
            <a:off x="4641610" y="5088812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约翰内斯堡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Johannesburg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35"/>
          <p:cNvSpPr txBox="1"/>
          <p:nvPr/>
        </p:nvSpPr>
        <p:spPr>
          <a:xfrm>
            <a:off x="9045086" y="3489849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洛杉矶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Los </a:t>
            </a:r>
            <a:r>
              <a:rPr lang="en-US" altLang="zh-CN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Angeles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TextBox 35"/>
          <p:cNvSpPr txBox="1"/>
          <p:nvPr/>
        </p:nvSpPr>
        <p:spPr>
          <a:xfrm>
            <a:off x="9539158" y="3869429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墨西哥城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Mexico </a:t>
            </a:r>
            <a:r>
              <a:rPr lang="en-US" altLang="zh-CN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City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Box 35"/>
          <p:cNvSpPr txBox="1"/>
          <p:nvPr/>
        </p:nvSpPr>
        <p:spPr>
          <a:xfrm>
            <a:off x="5313745" y="3904564"/>
            <a:ext cx="1290190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迪</a:t>
            </a: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拜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Dubai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Box 35"/>
          <p:cNvSpPr txBox="1"/>
          <p:nvPr/>
        </p:nvSpPr>
        <p:spPr>
          <a:xfrm>
            <a:off x="10184253" y="3299664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纽约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 </a:t>
            </a:r>
            <a:r>
              <a:rPr lang="en-US" altLang="zh-CN" sz="7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York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Box 35"/>
          <p:cNvSpPr txBox="1"/>
          <p:nvPr/>
        </p:nvSpPr>
        <p:spPr>
          <a:xfrm>
            <a:off x="5084306" y="2974649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莫斯科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Moscow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TextBox 35"/>
          <p:cNvSpPr txBox="1"/>
          <p:nvPr/>
        </p:nvSpPr>
        <p:spPr>
          <a:xfrm>
            <a:off x="4188338" y="2982355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伦敦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London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Box 35"/>
          <p:cNvSpPr txBox="1"/>
          <p:nvPr/>
        </p:nvSpPr>
        <p:spPr>
          <a:xfrm>
            <a:off x="4196354" y="3193728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巴黎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Paris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Box 35"/>
          <p:cNvSpPr txBox="1"/>
          <p:nvPr/>
        </p:nvSpPr>
        <p:spPr>
          <a:xfrm>
            <a:off x="4643629" y="3105572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柏林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Berlin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35"/>
          <p:cNvSpPr txBox="1"/>
          <p:nvPr/>
        </p:nvSpPr>
        <p:spPr>
          <a:xfrm>
            <a:off x="7221203" y="5324992"/>
            <a:ext cx="887952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悉尼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Sydney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TextBox 35"/>
          <p:cNvSpPr txBox="1"/>
          <p:nvPr/>
        </p:nvSpPr>
        <p:spPr>
          <a:xfrm>
            <a:off x="4717368" y="3481153"/>
            <a:ext cx="977965" cy="14465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lang="zh-CN" altLang="en-US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伊斯坦布尔 </a:t>
            </a:r>
            <a:r>
              <a:rPr lang="en-US" altLang="zh-CN" sz="7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Istanbul</a:t>
            </a:r>
            <a:endParaRPr lang="en-US" sz="7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2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大功能性总部布局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以协调、技术、内容、资源、拓展、人才六大职能支撑全球运行</a:t>
            </a: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16</a:t>
            </a: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1" name="TextBox 35"/>
          <p:cNvSpPr txBox="1"/>
          <p:nvPr/>
        </p:nvSpPr>
        <p:spPr>
          <a:xfrm>
            <a:off x="8366760" y="6455664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35" name="Rounded Rectangle 9"/>
          <p:cNvSpPr/>
          <p:nvPr/>
        </p:nvSpPr>
        <p:spPr>
          <a:xfrm>
            <a:off x="644337" y="1917001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9"/>
          <p:cNvSpPr/>
          <p:nvPr/>
        </p:nvSpPr>
        <p:spPr>
          <a:xfrm>
            <a:off x="3207774" y="1917000"/>
            <a:ext cx="8192729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9"/>
          <p:cNvSpPr/>
          <p:nvPr/>
        </p:nvSpPr>
        <p:spPr>
          <a:xfrm>
            <a:off x="644337" y="2475130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9"/>
          <p:cNvSpPr/>
          <p:nvPr/>
        </p:nvSpPr>
        <p:spPr>
          <a:xfrm>
            <a:off x="3207774" y="2475129"/>
            <a:ext cx="8192729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9"/>
          <p:cNvSpPr/>
          <p:nvPr/>
        </p:nvSpPr>
        <p:spPr>
          <a:xfrm>
            <a:off x="644337" y="3033259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9"/>
          <p:cNvSpPr/>
          <p:nvPr/>
        </p:nvSpPr>
        <p:spPr>
          <a:xfrm>
            <a:off x="3207774" y="3033258"/>
            <a:ext cx="8192729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9"/>
          <p:cNvSpPr/>
          <p:nvPr/>
        </p:nvSpPr>
        <p:spPr>
          <a:xfrm>
            <a:off x="644337" y="3588584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9"/>
          <p:cNvSpPr/>
          <p:nvPr/>
        </p:nvSpPr>
        <p:spPr>
          <a:xfrm>
            <a:off x="3207774" y="3588583"/>
            <a:ext cx="8192729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9"/>
          <p:cNvSpPr/>
          <p:nvPr/>
        </p:nvSpPr>
        <p:spPr>
          <a:xfrm>
            <a:off x="644337" y="4140171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9"/>
          <p:cNvSpPr/>
          <p:nvPr/>
        </p:nvSpPr>
        <p:spPr>
          <a:xfrm>
            <a:off x="3207774" y="4140170"/>
            <a:ext cx="8192729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ounded Rectangle 9"/>
          <p:cNvSpPr/>
          <p:nvPr/>
        </p:nvSpPr>
        <p:spPr>
          <a:xfrm>
            <a:off x="644337" y="4732571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9"/>
          <p:cNvSpPr/>
          <p:nvPr/>
        </p:nvSpPr>
        <p:spPr>
          <a:xfrm>
            <a:off x="3207774" y="4732570"/>
            <a:ext cx="8192729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15"/>
          <p:cNvSpPr/>
          <p:nvPr/>
        </p:nvSpPr>
        <p:spPr>
          <a:xfrm>
            <a:off x="701976" y="1939589"/>
            <a:ext cx="45719" cy="41405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12"/>
          <p:cNvSpPr txBox="1"/>
          <p:nvPr/>
        </p:nvSpPr>
        <p:spPr>
          <a:xfrm>
            <a:off x="900095" y="1943747"/>
            <a:ext cx="208940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全球协调总部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Rectangle 15"/>
          <p:cNvSpPr/>
          <p:nvPr/>
        </p:nvSpPr>
        <p:spPr>
          <a:xfrm>
            <a:off x="701976" y="2493642"/>
            <a:ext cx="45719" cy="414050"/>
          </a:xfrm>
          <a:prstGeom prst="rect">
            <a:avLst/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12"/>
          <p:cNvSpPr txBox="1"/>
          <p:nvPr/>
        </p:nvSpPr>
        <p:spPr>
          <a:xfrm>
            <a:off x="900095" y="2497800"/>
            <a:ext cx="208940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技术与系统总部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Rectangle 15"/>
          <p:cNvSpPr/>
          <p:nvPr/>
        </p:nvSpPr>
        <p:spPr>
          <a:xfrm>
            <a:off x="701976" y="3050466"/>
            <a:ext cx="45719" cy="414050"/>
          </a:xfrm>
          <a:prstGeom prst="rect">
            <a:avLst/>
          </a:prstGeom>
          <a:solidFill>
            <a:srgbClr val="1667A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12"/>
          <p:cNvSpPr txBox="1"/>
          <p:nvPr/>
        </p:nvSpPr>
        <p:spPr>
          <a:xfrm>
            <a:off x="900095" y="3054624"/>
            <a:ext cx="208940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全球内容与多语言总部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Rectangle 15"/>
          <p:cNvSpPr/>
          <p:nvPr/>
        </p:nvSpPr>
        <p:spPr>
          <a:xfrm>
            <a:off x="701976" y="3613526"/>
            <a:ext cx="45719" cy="414050"/>
          </a:xfrm>
          <a:prstGeom prst="rect">
            <a:avLst/>
          </a:prstGeom>
          <a:solidFill>
            <a:srgbClr val="D6B66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12"/>
          <p:cNvSpPr txBox="1"/>
          <p:nvPr/>
        </p:nvSpPr>
        <p:spPr>
          <a:xfrm>
            <a:off x="900095" y="3617684"/>
            <a:ext cx="208940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资源协调总部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Rectangle 15"/>
          <p:cNvSpPr/>
          <p:nvPr/>
        </p:nvSpPr>
        <p:spPr>
          <a:xfrm>
            <a:off x="701976" y="4161763"/>
            <a:ext cx="45719" cy="414050"/>
          </a:xfrm>
          <a:prstGeom prst="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12"/>
          <p:cNvSpPr txBox="1"/>
          <p:nvPr/>
        </p:nvSpPr>
        <p:spPr>
          <a:xfrm>
            <a:off x="900095" y="4165921"/>
            <a:ext cx="208940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全球拓展总部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5"/>
          <p:cNvSpPr/>
          <p:nvPr/>
        </p:nvSpPr>
        <p:spPr>
          <a:xfrm>
            <a:off x="701976" y="4753500"/>
            <a:ext cx="45719" cy="41405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12"/>
          <p:cNvSpPr txBox="1"/>
          <p:nvPr/>
        </p:nvSpPr>
        <p:spPr>
          <a:xfrm>
            <a:off x="900095" y="4757658"/>
            <a:ext cx="208940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人才</a:t>
            </a: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与教育总部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TextBox 12"/>
          <p:cNvSpPr txBox="1"/>
          <p:nvPr/>
        </p:nvSpPr>
        <p:spPr>
          <a:xfrm>
            <a:off x="3362631" y="1985731"/>
            <a:ext cx="7866199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香港，负责全球协调、协议规则、品牌管理与国际合作。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12"/>
          <p:cNvSpPr txBox="1"/>
          <p:nvPr/>
        </p:nvSpPr>
        <p:spPr>
          <a:xfrm>
            <a:off x="3362631" y="2543860"/>
            <a:ext cx="7866199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上海，负责技术底座、数据系统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、工程工具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与全球协作系统建设。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Box 12"/>
          <p:cNvSpPr txBox="1"/>
          <p:nvPr/>
        </p:nvSpPr>
        <p:spPr>
          <a:xfrm>
            <a:off x="3362631" y="3105567"/>
            <a:ext cx="7866198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纽约，负责全球内容接入、多语言互译、版权合作与国际知识机构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协作、全球各互译中心总协调。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TextBox 12"/>
          <p:cNvSpPr txBox="1"/>
          <p:nvPr/>
        </p:nvSpPr>
        <p:spPr>
          <a:xfrm>
            <a:off x="3362631" y="3695781"/>
            <a:ext cx="7866197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拟设迪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拜，负责资本、基金、物资材料、建设资源与供应链协调。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TextBox 12"/>
          <p:cNvSpPr txBox="1"/>
          <p:nvPr/>
        </p:nvSpPr>
        <p:spPr>
          <a:xfrm>
            <a:off x="3362631" y="4216510"/>
            <a:ext cx="7866201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新加坡，负责文明节点、互译中心、文明空间拓展，以及各国政府与机构合作。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TextBox 12"/>
          <p:cNvSpPr txBox="1"/>
          <p:nvPr/>
        </p:nvSpPr>
        <p:spPr>
          <a:xfrm>
            <a:off x="3362631" y="4801983"/>
            <a:ext cx="7866201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巴黎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，负责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人才发现、文明教育、课程体系、艺术策展与学术合作。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852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152" y="270010"/>
            <a:ext cx="4178883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4668675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缘起：一幅</a:t>
            </a: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米的长卷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4641244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从十年思想实践到文明工程的发起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15"/>
          <p:cNvSpPr txBox="1"/>
          <p:nvPr/>
        </p:nvSpPr>
        <p:spPr>
          <a:xfrm>
            <a:off x="594360" y="1846403"/>
            <a:ext cx="6251917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项目发起人：华中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他曾以书写作为训练思维与锤炼心性的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他用十年时间阅读经典、抄写经典，逐步完成数千米中华经典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长卷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也正是在长期书写、整理与思想实践中，形成了发起华文文明工程的基本思路</a:t>
            </a:r>
            <a:endParaRPr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4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个文明枢纽节点属性与职责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区域窗口、语言互译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、节点延伸孵化</a:t>
            </a:r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、内容接入、文明空间、区域拓展</a:t>
            </a: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17</a:t>
            </a: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1" name="TextBox 35"/>
          <p:cNvSpPr txBox="1"/>
          <p:nvPr/>
        </p:nvSpPr>
        <p:spPr>
          <a:xfrm>
            <a:off x="8366760" y="6455664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35" name="Rounded Rectangle 9"/>
          <p:cNvSpPr/>
          <p:nvPr/>
        </p:nvSpPr>
        <p:spPr>
          <a:xfrm>
            <a:off x="644337" y="1917001"/>
            <a:ext cx="1881693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9"/>
          <p:cNvSpPr/>
          <p:nvPr/>
        </p:nvSpPr>
        <p:spPr>
          <a:xfrm>
            <a:off x="2678430" y="1917000"/>
            <a:ext cx="8722073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9"/>
          <p:cNvSpPr/>
          <p:nvPr/>
        </p:nvSpPr>
        <p:spPr>
          <a:xfrm>
            <a:off x="644337" y="2475130"/>
            <a:ext cx="1881693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9"/>
          <p:cNvSpPr/>
          <p:nvPr/>
        </p:nvSpPr>
        <p:spPr>
          <a:xfrm>
            <a:off x="2678430" y="2475129"/>
            <a:ext cx="8722073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9"/>
          <p:cNvSpPr/>
          <p:nvPr/>
        </p:nvSpPr>
        <p:spPr>
          <a:xfrm>
            <a:off x="644337" y="3033259"/>
            <a:ext cx="1881693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9"/>
          <p:cNvSpPr/>
          <p:nvPr/>
        </p:nvSpPr>
        <p:spPr>
          <a:xfrm>
            <a:off x="2678430" y="3033258"/>
            <a:ext cx="8722073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9"/>
          <p:cNvSpPr/>
          <p:nvPr/>
        </p:nvSpPr>
        <p:spPr>
          <a:xfrm>
            <a:off x="644337" y="3588584"/>
            <a:ext cx="1881693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9"/>
          <p:cNvSpPr/>
          <p:nvPr/>
        </p:nvSpPr>
        <p:spPr>
          <a:xfrm>
            <a:off x="2678430" y="3588583"/>
            <a:ext cx="8722073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9"/>
          <p:cNvSpPr/>
          <p:nvPr/>
        </p:nvSpPr>
        <p:spPr>
          <a:xfrm>
            <a:off x="644337" y="4140171"/>
            <a:ext cx="1881693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9"/>
          <p:cNvSpPr/>
          <p:nvPr/>
        </p:nvSpPr>
        <p:spPr>
          <a:xfrm>
            <a:off x="2678430" y="4140170"/>
            <a:ext cx="8722073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ounded Rectangle 9"/>
          <p:cNvSpPr/>
          <p:nvPr/>
        </p:nvSpPr>
        <p:spPr>
          <a:xfrm>
            <a:off x="644337" y="4732571"/>
            <a:ext cx="1881693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9"/>
          <p:cNvSpPr/>
          <p:nvPr/>
        </p:nvSpPr>
        <p:spPr>
          <a:xfrm>
            <a:off x="2678430" y="4732570"/>
            <a:ext cx="8722073" cy="457489"/>
          </a:xfrm>
          <a:prstGeom prst="roundRect">
            <a:avLst/>
          </a:prstGeom>
          <a:solidFill>
            <a:srgbClr val="07162B">
              <a:alpha val="5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15"/>
          <p:cNvSpPr/>
          <p:nvPr/>
        </p:nvSpPr>
        <p:spPr>
          <a:xfrm>
            <a:off x="701976" y="1939589"/>
            <a:ext cx="45719" cy="41405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12"/>
          <p:cNvSpPr txBox="1"/>
          <p:nvPr/>
        </p:nvSpPr>
        <p:spPr>
          <a:xfrm>
            <a:off x="900095" y="1943747"/>
            <a:ext cx="153449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区域文明窗口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Rectangle 15"/>
          <p:cNvSpPr/>
          <p:nvPr/>
        </p:nvSpPr>
        <p:spPr>
          <a:xfrm>
            <a:off x="701976" y="2493642"/>
            <a:ext cx="45719" cy="414050"/>
          </a:xfrm>
          <a:prstGeom prst="rect">
            <a:avLst/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12"/>
          <p:cNvSpPr txBox="1"/>
          <p:nvPr/>
        </p:nvSpPr>
        <p:spPr>
          <a:xfrm>
            <a:off x="900095" y="2497800"/>
            <a:ext cx="153449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语言互译支点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Rectangle 15"/>
          <p:cNvSpPr/>
          <p:nvPr/>
        </p:nvSpPr>
        <p:spPr>
          <a:xfrm>
            <a:off x="701976" y="3050466"/>
            <a:ext cx="45719" cy="414050"/>
          </a:xfrm>
          <a:prstGeom prst="rect">
            <a:avLst/>
          </a:prstGeom>
          <a:solidFill>
            <a:srgbClr val="1667A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12"/>
          <p:cNvSpPr txBox="1"/>
          <p:nvPr/>
        </p:nvSpPr>
        <p:spPr>
          <a:xfrm>
            <a:off x="900095" y="3054624"/>
            <a:ext cx="153449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节点中心</a:t>
            </a: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Rectangle 15"/>
          <p:cNvSpPr/>
          <p:nvPr/>
        </p:nvSpPr>
        <p:spPr>
          <a:xfrm>
            <a:off x="701976" y="3613526"/>
            <a:ext cx="45719" cy="414050"/>
          </a:xfrm>
          <a:prstGeom prst="rect">
            <a:avLst/>
          </a:prstGeom>
          <a:solidFill>
            <a:srgbClr val="D6B66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12"/>
          <p:cNvSpPr txBox="1"/>
          <p:nvPr/>
        </p:nvSpPr>
        <p:spPr>
          <a:xfrm>
            <a:off x="900095" y="3617684"/>
            <a:ext cx="153449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内容接入中心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Rectangle 15"/>
          <p:cNvSpPr/>
          <p:nvPr/>
        </p:nvSpPr>
        <p:spPr>
          <a:xfrm>
            <a:off x="701976" y="4161763"/>
            <a:ext cx="45719" cy="414050"/>
          </a:xfrm>
          <a:prstGeom prst="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TextBox 12"/>
          <p:cNvSpPr txBox="1"/>
          <p:nvPr/>
        </p:nvSpPr>
        <p:spPr>
          <a:xfrm>
            <a:off x="900095" y="4165921"/>
            <a:ext cx="153449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</a:t>
            </a: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空间展陈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Rectangle 15"/>
          <p:cNvSpPr/>
          <p:nvPr/>
        </p:nvSpPr>
        <p:spPr>
          <a:xfrm>
            <a:off x="701976" y="4753500"/>
            <a:ext cx="45719" cy="41405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12"/>
          <p:cNvSpPr txBox="1"/>
          <p:nvPr/>
        </p:nvSpPr>
        <p:spPr>
          <a:xfrm>
            <a:off x="900095" y="4757658"/>
            <a:ext cx="1534495" cy="3831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区域拓展中心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TextBox 12"/>
          <p:cNvSpPr txBox="1"/>
          <p:nvPr/>
        </p:nvSpPr>
        <p:spPr>
          <a:xfrm>
            <a:off x="2880360" y="1985731"/>
            <a:ext cx="8348471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展示所在区域的语言、历史、思想、艺术、教育、科技与社会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经验。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12"/>
          <p:cNvSpPr txBox="1"/>
          <p:nvPr/>
        </p:nvSpPr>
        <p:spPr>
          <a:xfrm>
            <a:off x="2880361" y="2543860"/>
            <a:ext cx="8348470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承担本区域主要语言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与其他语言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之间的互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译。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Box 12"/>
          <p:cNvSpPr txBox="1"/>
          <p:nvPr/>
        </p:nvSpPr>
        <p:spPr>
          <a:xfrm>
            <a:off x="2880361" y="3105567"/>
            <a:ext cx="8348468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先由节点承担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基础区域内的互译、展陈、交流工作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，逐步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孵化独立的分支文明节点。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TextBox 12"/>
          <p:cNvSpPr txBox="1"/>
          <p:nvPr/>
        </p:nvSpPr>
        <p:spPr>
          <a:xfrm>
            <a:off x="2880361" y="3695781"/>
            <a:ext cx="8348467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连接本区域大学、出版社、研究机构、文化机构、作者、译者与知识资源。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TextBox 12"/>
          <p:cNvSpPr txBox="1"/>
          <p:nvPr/>
        </p:nvSpPr>
        <p:spPr>
          <a:xfrm>
            <a:off x="2880361" y="4216510"/>
            <a:ext cx="8348471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推动文明空间、展览、巡展、课程、研学与公共活动在本区域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落地与协助。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TextBox 12"/>
          <p:cNvSpPr txBox="1"/>
          <p:nvPr/>
        </p:nvSpPr>
        <p:spPr>
          <a:xfrm>
            <a:off x="2880361" y="4801983"/>
            <a:ext cx="8348472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向周边国家、城市、语言共同体和文明区域拓展合作网络。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477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个文明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节点区域分工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香港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纽约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迪拜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新加坡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巴黎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18</a:t>
            </a: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1" name="TextBox 35"/>
          <p:cNvSpPr txBox="1"/>
          <p:nvPr/>
        </p:nvSpPr>
        <p:spPr>
          <a:xfrm>
            <a:off x="8366760" y="6455664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45" name="Rounded Rectangle 9"/>
          <p:cNvSpPr/>
          <p:nvPr/>
        </p:nvSpPr>
        <p:spPr>
          <a:xfrm>
            <a:off x="6219378" y="471085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ed Rectangle 9"/>
          <p:cNvSpPr/>
          <p:nvPr/>
        </p:nvSpPr>
        <p:spPr>
          <a:xfrm>
            <a:off x="6211422" y="330531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9"/>
          <p:cNvSpPr/>
          <p:nvPr/>
        </p:nvSpPr>
        <p:spPr>
          <a:xfrm>
            <a:off x="629098" y="4728717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9"/>
          <p:cNvSpPr/>
          <p:nvPr/>
        </p:nvSpPr>
        <p:spPr>
          <a:xfrm>
            <a:off x="636374" y="330377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9"/>
          <p:cNvSpPr/>
          <p:nvPr/>
        </p:nvSpPr>
        <p:spPr>
          <a:xfrm>
            <a:off x="6211423" y="1916604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9"/>
          <p:cNvSpPr/>
          <p:nvPr/>
        </p:nvSpPr>
        <p:spPr>
          <a:xfrm>
            <a:off x="644337" y="1917001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28" y="1998220"/>
            <a:ext cx="1080000" cy="1080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1" name="TextBox 3"/>
          <p:cNvSpPr txBox="1"/>
          <p:nvPr/>
        </p:nvSpPr>
        <p:spPr>
          <a:xfrm>
            <a:off x="741928" y="2758928"/>
            <a:ext cx="1080000" cy="2446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香港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Hong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Kong</a:t>
            </a:r>
          </a:p>
        </p:txBody>
      </p:sp>
      <p:sp>
        <p:nvSpPr>
          <p:cNvPr id="63" name="TextBox 12"/>
          <p:cNvSpPr txBox="1"/>
          <p:nvPr/>
        </p:nvSpPr>
        <p:spPr>
          <a:xfrm>
            <a:off x="1919519" y="1988819"/>
            <a:ext cx="3868330" cy="8679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拟设全球协调总部，负责全球统筹、协议规则、品牌管理，并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港、澳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、台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全球华人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社群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繁体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内容接入与互译。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28" y="3380076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4" name="TextBox 3"/>
          <p:cNvSpPr txBox="1"/>
          <p:nvPr/>
        </p:nvSpPr>
        <p:spPr>
          <a:xfrm>
            <a:off x="741928" y="4137358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纽约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 York</a:t>
            </a:r>
            <a:endParaRPr lang="en-US" altLang="zh-CN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1998220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8" name="TextBox 3"/>
          <p:cNvSpPr txBox="1"/>
          <p:nvPr/>
        </p:nvSpPr>
        <p:spPr>
          <a:xfrm>
            <a:off x="6309852" y="275803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上海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Shanghai</a:t>
            </a:r>
            <a:endParaRPr lang="en-US" altLang="zh-CN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3386289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9" name="TextBox 3"/>
          <p:cNvSpPr txBox="1"/>
          <p:nvPr/>
        </p:nvSpPr>
        <p:spPr>
          <a:xfrm>
            <a:off x="6309852" y="4150951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迪拜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Dubai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28" y="4805017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0" name="TextBox 3"/>
          <p:cNvSpPr txBox="1"/>
          <p:nvPr/>
        </p:nvSpPr>
        <p:spPr>
          <a:xfrm>
            <a:off x="745592" y="556428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新加坡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Singapore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4787156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1" name="TextBox 3"/>
          <p:cNvSpPr txBox="1"/>
          <p:nvPr/>
        </p:nvSpPr>
        <p:spPr>
          <a:xfrm>
            <a:off x="6309852" y="556428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巴黎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Paris</a:t>
            </a:r>
          </a:p>
        </p:txBody>
      </p:sp>
      <p:sp>
        <p:nvSpPr>
          <p:cNvPr id="82" name="TextBox 12"/>
          <p:cNvSpPr txBox="1"/>
          <p:nvPr/>
        </p:nvSpPr>
        <p:spPr>
          <a:xfrm>
            <a:off x="7488281" y="1998085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拟设技术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与系统总部，负责技术底座、数据系统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、工程工具、全球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协作系统建设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中国大陆、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朝鲜、蒙古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分支节点，推动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中文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蒙语、维吾尔语、藏语、满文、韩语、壮语、彝文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内容接入与互译。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Box 12"/>
          <p:cNvSpPr txBox="1"/>
          <p:nvPr/>
        </p:nvSpPr>
        <p:spPr>
          <a:xfrm>
            <a:off x="1923956" y="3375405"/>
            <a:ext cx="3868330" cy="55829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拟设全球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内容与多语言总部，负责全球内容接入、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统筹，并承接尚未设立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专门语言互译中心的事务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Box 12"/>
          <p:cNvSpPr txBox="1"/>
          <p:nvPr/>
        </p:nvSpPr>
        <p:spPr>
          <a:xfrm>
            <a:off x="7488281" y="3390362"/>
            <a:ext cx="3868330" cy="138929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拟设资源协调总部，负责资本、基金、物资材料、展陈设备与供应链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协调。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并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阿拉伯半岛、东非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商贸区域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伊朗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、阿富汗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巴基斯坦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阿拉伯文、波斯文、乌尔都文、普什图文、斯瓦希里文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内容接入与互译。</a:t>
            </a: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12"/>
          <p:cNvSpPr txBox="1"/>
          <p:nvPr/>
        </p:nvSpPr>
        <p:spPr>
          <a:xfrm>
            <a:off x="1923956" y="4797474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拟设全球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拓展总部，负责文明节点、语言互译中心、文明空间的全球拓展与运营标准。孵化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东盟十一国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分支节点，推动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马来语、印尼语、泰语、越南语、缅甸语、高棉语、老挝语、菲律宾语、泰米尔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内容与接入。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TextBox 12"/>
          <p:cNvSpPr txBox="1"/>
          <p:nvPr/>
        </p:nvSpPr>
        <p:spPr>
          <a:xfrm>
            <a:off x="7488281" y="4797474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拟设人才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与教育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总部。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法国、比利时、卢森堡、瑞士法语区、摩纳哥、安道尔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，并联动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非洲法语区、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地中海法语文化圈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、非洲法语区相关文字语言内容接入与互译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944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9"/>
          <p:cNvSpPr/>
          <p:nvPr/>
        </p:nvSpPr>
        <p:spPr>
          <a:xfrm>
            <a:off x="6219378" y="471085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4783661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Rounded Rectangle 9"/>
          <p:cNvSpPr/>
          <p:nvPr/>
        </p:nvSpPr>
        <p:spPr>
          <a:xfrm>
            <a:off x="6211422" y="330531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3381294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9" name="Rounded Rectangle 9"/>
          <p:cNvSpPr/>
          <p:nvPr/>
        </p:nvSpPr>
        <p:spPr>
          <a:xfrm>
            <a:off x="629098" y="4728717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5" y="4797474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0" name="Rounded Rectangle 9"/>
          <p:cNvSpPr/>
          <p:nvPr/>
        </p:nvSpPr>
        <p:spPr>
          <a:xfrm>
            <a:off x="636374" y="330377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92" y="3375405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1" name="Rounded Rectangle 9"/>
          <p:cNvSpPr/>
          <p:nvPr/>
        </p:nvSpPr>
        <p:spPr>
          <a:xfrm>
            <a:off x="6211423" y="1916604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57" y="1998085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4" name="Rounded Rectangle 9"/>
          <p:cNvSpPr/>
          <p:nvPr/>
        </p:nvSpPr>
        <p:spPr>
          <a:xfrm>
            <a:off x="644337" y="1917001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92" y="1992904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个文明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节点区域分工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伦敦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莫斯科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柏林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伊斯坦布尔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开罗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约翰内斯堡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19</a:t>
            </a: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1" name="TextBox 35"/>
          <p:cNvSpPr txBox="1"/>
          <p:nvPr/>
        </p:nvSpPr>
        <p:spPr>
          <a:xfrm>
            <a:off x="8366760" y="6455664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61" name="TextBox 3"/>
          <p:cNvSpPr txBox="1"/>
          <p:nvPr/>
        </p:nvSpPr>
        <p:spPr>
          <a:xfrm>
            <a:off x="741928" y="2758928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伦敦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London</a:t>
            </a:r>
          </a:p>
        </p:txBody>
      </p:sp>
      <p:sp>
        <p:nvSpPr>
          <p:cNvPr id="63" name="TextBox 12"/>
          <p:cNvSpPr txBox="1"/>
          <p:nvPr/>
        </p:nvSpPr>
        <p:spPr>
          <a:xfrm>
            <a:off x="1919519" y="1988819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英国、爱尔兰，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并联动英联邦国家、国际出版体系、国际版权体系、法律与金融服务网络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。推动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英文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、爱尔兰文、威尔士文、苏格兰盖尔文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及英联邦相关书面语言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资源内容接入与互译。</a:t>
            </a:r>
            <a:endParaRPr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TextBox 3"/>
          <p:cNvSpPr txBox="1"/>
          <p:nvPr/>
        </p:nvSpPr>
        <p:spPr>
          <a:xfrm>
            <a:off x="741928" y="4137358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柏林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Berlin</a:t>
            </a:r>
          </a:p>
        </p:txBody>
      </p:sp>
      <p:sp>
        <p:nvSpPr>
          <p:cNvPr id="78" name="TextBox 3"/>
          <p:cNvSpPr txBox="1"/>
          <p:nvPr/>
        </p:nvSpPr>
        <p:spPr>
          <a:xfrm>
            <a:off x="6309852" y="275803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莫斯科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Moscow</a:t>
            </a:r>
          </a:p>
        </p:txBody>
      </p:sp>
      <p:sp>
        <p:nvSpPr>
          <p:cNvPr id="79" name="TextBox 3"/>
          <p:cNvSpPr txBox="1"/>
          <p:nvPr/>
        </p:nvSpPr>
        <p:spPr>
          <a:xfrm>
            <a:off x="733424" y="5588202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开罗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Cairo</a:t>
            </a:r>
            <a:endParaRPr lang="en-US" altLang="zh-CN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Box 3"/>
          <p:cNvSpPr txBox="1"/>
          <p:nvPr/>
        </p:nvSpPr>
        <p:spPr>
          <a:xfrm>
            <a:off x="6189300" y="5436807"/>
            <a:ext cx="1325160" cy="4279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约翰内斯堡</a:t>
            </a:r>
            <a:endParaRPr lang="en-US" altLang="zh-CN" sz="9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Johannesburg</a:t>
            </a:r>
            <a:endParaRPr lang="en-US" altLang="zh-CN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Box 3"/>
          <p:cNvSpPr txBox="1"/>
          <p:nvPr/>
        </p:nvSpPr>
        <p:spPr>
          <a:xfrm>
            <a:off x="6301857" y="4167683"/>
            <a:ext cx="1080000" cy="1998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伊斯坦布尔 </a:t>
            </a:r>
            <a:r>
              <a:rPr lang="en-US" altLang="zh-CN" sz="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Istanbul</a:t>
            </a:r>
          </a:p>
        </p:txBody>
      </p:sp>
      <p:sp>
        <p:nvSpPr>
          <p:cNvPr id="82" name="TextBox 12"/>
          <p:cNvSpPr txBox="1"/>
          <p:nvPr/>
        </p:nvSpPr>
        <p:spPr>
          <a:xfrm>
            <a:off x="7488281" y="1998085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俄罗斯、白俄罗斯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、中亚五国、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东欧部分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分支节点，推动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俄文、白俄罗斯文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、哈萨克文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、乌兹别克文、吉尔吉斯文、塔吉克文、土库曼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文、西里尔蒙古文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内容接入与互译。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TextBox 12"/>
          <p:cNvSpPr txBox="1"/>
          <p:nvPr/>
        </p:nvSpPr>
        <p:spPr>
          <a:xfrm>
            <a:off x="1923956" y="3375405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孵化除伦敦、巴黎负责区域之外的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欧洲国家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德文、荷兰文、丹麦文、瑞典文、挪威文、芬兰文、冰岛文、波兰文、捷克文、斯洛伐克文、匈牙利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欧洲文字语言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4" name="TextBox 12"/>
          <p:cNvSpPr txBox="1"/>
          <p:nvPr/>
        </p:nvSpPr>
        <p:spPr>
          <a:xfrm>
            <a:off x="7488281" y="3390362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土耳其、塞浦路斯部分区域、巴尔干相关国家、高加索国家及黑海周边部分区域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土耳其文、阿塞拜疆文、库尔德文、亚美尼亚文、格鲁吉亚文、希腊文、保加利亚文、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塞尔维亚文等周边相关语言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5" name="TextBox 12"/>
          <p:cNvSpPr txBox="1"/>
          <p:nvPr/>
        </p:nvSpPr>
        <p:spPr>
          <a:xfrm>
            <a:off x="1923956" y="4797474"/>
            <a:ext cx="3868330" cy="8679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埃及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北非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阿拉伯文、埃及阿拉伯文、马格里布阿拉伯文、希伯来文、阿姆哈拉文、提格里尼亚文、索马里文等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6" name="TextBox 12"/>
          <p:cNvSpPr txBox="1"/>
          <p:nvPr/>
        </p:nvSpPr>
        <p:spPr>
          <a:xfrm>
            <a:off x="7488281" y="4797474"/>
            <a:ext cx="386833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南非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南部非洲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祖鲁文、科萨文、南非荷兰文、绍纳文、斯瓦希里文、豪萨文、约鲁巴文、伊博文、富拉文、马达加斯加文、英语非洲变体、法语非洲变体、葡语非洲变体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</p:spTree>
    <p:extLst>
      <p:ext uri="{BB962C8B-B14F-4D97-AF65-F5344CB8AC3E}">
        <p14:creationId xmlns:p14="http://schemas.microsoft.com/office/powerpoint/2010/main" val="274049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9"/>
          <p:cNvSpPr/>
          <p:nvPr/>
        </p:nvSpPr>
        <p:spPr>
          <a:xfrm>
            <a:off x="6219378" y="471085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4787156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9" name="Rounded Rectangle 9"/>
          <p:cNvSpPr/>
          <p:nvPr/>
        </p:nvSpPr>
        <p:spPr>
          <a:xfrm>
            <a:off x="629098" y="4728717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92" y="4805017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Rounded Rectangle 9"/>
          <p:cNvSpPr/>
          <p:nvPr/>
        </p:nvSpPr>
        <p:spPr>
          <a:xfrm>
            <a:off x="6211422" y="330531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52" y="3383574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0" name="Rounded Rectangle 9"/>
          <p:cNvSpPr/>
          <p:nvPr/>
        </p:nvSpPr>
        <p:spPr>
          <a:xfrm>
            <a:off x="636374" y="3303776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92" y="3379039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1" name="Rounded Rectangle 9"/>
          <p:cNvSpPr/>
          <p:nvPr/>
        </p:nvSpPr>
        <p:spPr>
          <a:xfrm>
            <a:off x="6211423" y="1916604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57" y="1998085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4" name="Rounded Rectangle 9"/>
          <p:cNvSpPr/>
          <p:nvPr/>
        </p:nvSpPr>
        <p:spPr>
          <a:xfrm>
            <a:off x="644337" y="1917001"/>
            <a:ext cx="5354237" cy="1232600"/>
          </a:xfrm>
          <a:prstGeom prst="roundRect">
            <a:avLst/>
          </a:prstGeom>
          <a:solidFill>
            <a:srgbClr val="07162B">
              <a:alpha val="30000"/>
            </a:srgbClr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92" y="1992904"/>
            <a:ext cx="1080000" cy="108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7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个文明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节点区域分工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东京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新德里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洛杉矶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墨西哥城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圣保罗</a:t>
            </a:r>
            <a:r>
              <a:rPr lang="en-US" altLang="zh-CN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悉尼</a:t>
            </a:r>
            <a:endParaRPr lang="zh-CN" altLang="en-US" sz="1600" dirty="0">
              <a:solidFill>
                <a:srgbClr val="D8B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/>
              <a:t>HC-C01-P00-PR00-PRM-PPT-S1-V1.1-20260610001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20</a:t>
            </a:r>
          </a:p>
        </p:txBody>
      </p:sp>
      <p:sp>
        <p:nvSpPr>
          <p:cNvPr id="3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1" name="TextBox 35"/>
          <p:cNvSpPr txBox="1"/>
          <p:nvPr/>
        </p:nvSpPr>
        <p:spPr>
          <a:xfrm>
            <a:off x="8366760" y="6455664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61" name="TextBox 3"/>
          <p:cNvSpPr txBox="1"/>
          <p:nvPr/>
        </p:nvSpPr>
        <p:spPr>
          <a:xfrm>
            <a:off x="741928" y="2758928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东京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Tokyo</a:t>
            </a:r>
            <a:endParaRPr lang="en-US" altLang="zh-CN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12"/>
          <p:cNvSpPr txBox="1"/>
          <p:nvPr/>
        </p:nvSpPr>
        <p:spPr>
          <a:xfrm>
            <a:off x="1919519" y="1988819"/>
            <a:ext cx="3868330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日本、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韩国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日文、韩文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64" name="TextBox 3"/>
          <p:cNvSpPr txBox="1"/>
          <p:nvPr/>
        </p:nvSpPr>
        <p:spPr>
          <a:xfrm>
            <a:off x="696292" y="4137358"/>
            <a:ext cx="1177591" cy="24468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洛杉矶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Los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Angeles</a:t>
            </a:r>
          </a:p>
        </p:txBody>
      </p:sp>
      <p:sp>
        <p:nvSpPr>
          <p:cNvPr id="78" name="TextBox 3"/>
          <p:cNvSpPr txBox="1"/>
          <p:nvPr/>
        </p:nvSpPr>
        <p:spPr>
          <a:xfrm>
            <a:off x="6309852" y="275803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新德里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Delhi</a:t>
            </a:r>
          </a:p>
        </p:txBody>
      </p:sp>
      <p:sp>
        <p:nvSpPr>
          <p:cNvPr id="79" name="TextBox 3"/>
          <p:cNvSpPr txBox="1"/>
          <p:nvPr/>
        </p:nvSpPr>
        <p:spPr>
          <a:xfrm>
            <a:off x="6309852" y="4150951"/>
            <a:ext cx="1080000" cy="1998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墨西哥城 </a:t>
            </a:r>
            <a:r>
              <a:rPr lang="en-US" altLang="zh-CN" sz="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Mexico </a:t>
            </a:r>
            <a:r>
              <a:rPr lang="en-US" altLang="zh-CN" sz="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City</a:t>
            </a:r>
          </a:p>
        </p:txBody>
      </p:sp>
      <p:sp>
        <p:nvSpPr>
          <p:cNvPr id="80" name="TextBox 3"/>
          <p:cNvSpPr txBox="1"/>
          <p:nvPr/>
        </p:nvSpPr>
        <p:spPr>
          <a:xfrm>
            <a:off x="745592" y="556428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圣保罗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São </a:t>
            </a:r>
            <a:r>
              <a:rPr lang="en-US" altLang="zh-CN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Paulo</a:t>
            </a:r>
          </a:p>
        </p:txBody>
      </p:sp>
      <p:sp>
        <p:nvSpPr>
          <p:cNvPr id="81" name="TextBox 3"/>
          <p:cNvSpPr txBox="1"/>
          <p:nvPr/>
        </p:nvSpPr>
        <p:spPr>
          <a:xfrm>
            <a:off x="6309852" y="5564283"/>
            <a:ext cx="1080000" cy="2201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悉尼 </a:t>
            </a:r>
            <a:r>
              <a:rPr lang="en-US" altLang="zh-CN" sz="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Sydney</a:t>
            </a:r>
            <a:endParaRPr lang="en-US" altLang="zh-CN" sz="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TextBox 12"/>
          <p:cNvSpPr txBox="1"/>
          <p:nvPr/>
        </p:nvSpPr>
        <p:spPr>
          <a:xfrm>
            <a:off x="7488281" y="1998085"/>
            <a:ext cx="3868330" cy="111229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印度、尼泊尔、不丹、孟加拉国、斯里兰卡、马尔代夫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天城文、印地文、孟加拉文、泰米尔文、泰卢固文、马拉地文、古吉拉特文、卡纳达文、马拉雅拉姆文、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旁遮普文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、尼泊尔文、僧伽罗文等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3" name="TextBox 12"/>
          <p:cNvSpPr txBox="1"/>
          <p:nvPr/>
        </p:nvSpPr>
        <p:spPr>
          <a:xfrm>
            <a:off x="1923956" y="3375405"/>
            <a:ext cx="3868330" cy="8679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美国、加拿大、牙买加、巴巴多斯、圭亚那、特立尼达和多巴哥、巴哈马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推动北美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英文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4" name="TextBox 12"/>
          <p:cNvSpPr txBox="1"/>
          <p:nvPr/>
        </p:nvSpPr>
        <p:spPr>
          <a:xfrm>
            <a:off x="7488281" y="3390362"/>
            <a:ext cx="3868330" cy="8679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墨西哥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中美洲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西语区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、加勒比西语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区、哥伦比亚、委内瑞拉、厄瓜多尔、秘鲁、玻利维亚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美洲西班牙语、玛雅、纳瓦特尔、安第斯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5" name="TextBox 12"/>
          <p:cNvSpPr txBox="1"/>
          <p:nvPr/>
        </p:nvSpPr>
        <p:spPr>
          <a:xfrm>
            <a:off x="1923956" y="4797474"/>
            <a:ext cx="3868330" cy="59093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巴西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南美其它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 smtClean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南美葡萄牙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文、瓜拉尼文、亚马逊本土语言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  <p:sp>
        <p:nvSpPr>
          <p:cNvPr id="86" name="TextBox 12"/>
          <p:cNvSpPr txBox="1"/>
          <p:nvPr/>
        </p:nvSpPr>
        <p:spPr>
          <a:xfrm>
            <a:off x="7488281" y="4797474"/>
            <a:ext cx="3868330" cy="111229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澳大利亚、新西兰、巴布亚新几内亚、所罗门群岛、瓦努阿图、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斐济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等大洋洲全域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节点，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solidFill>
                  <a:srgbClr val="1667A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英文、毛利文、托克皮辛文、斐济文、萨摩亚文、汤加文、太平洋岛屿语言及澳洲原住民语言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接入与互译。</a:t>
            </a:r>
          </a:p>
        </p:txBody>
      </p:sp>
    </p:spTree>
    <p:extLst>
      <p:ext uri="{BB962C8B-B14F-4D97-AF65-F5344CB8AC3E}">
        <p14:creationId xmlns:p14="http://schemas.microsoft.com/office/powerpoint/2010/main" val="97428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枢纽节点的</a:t>
            </a: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基础设施</a:t>
            </a:r>
            <a:r>
              <a:rPr lang="zh-CN" altLang="en-US" sz="3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文明空间</a:t>
            </a:r>
            <a:endParaRPr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万平方米以上的单体空间，承载文明成果的看见、体验、思考与转化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632983" y="1882680"/>
            <a:ext cx="5984501" cy="60246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7357227" y="1941778"/>
            <a:ext cx="54864" cy="487742"/>
          </a:xfrm>
          <a:prstGeom prst="round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21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12"/>
          <p:cNvSpPr txBox="1"/>
          <p:nvPr/>
        </p:nvSpPr>
        <p:spPr>
          <a:xfrm>
            <a:off x="7552526" y="2011128"/>
            <a:ext cx="3868330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万㎡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单体面积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，形成大尺度文明体验基础设施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Rounded Rectangle 7"/>
          <p:cNvSpPr/>
          <p:nvPr/>
        </p:nvSpPr>
        <p:spPr>
          <a:xfrm>
            <a:off x="5632984" y="2620913"/>
            <a:ext cx="5984502" cy="60246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7"/>
          <p:cNvSpPr/>
          <p:nvPr/>
        </p:nvSpPr>
        <p:spPr>
          <a:xfrm>
            <a:off x="5632984" y="3357344"/>
            <a:ext cx="5984499" cy="60246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7"/>
          <p:cNvSpPr/>
          <p:nvPr/>
        </p:nvSpPr>
        <p:spPr>
          <a:xfrm>
            <a:off x="5632985" y="4090879"/>
            <a:ext cx="5984498" cy="60246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7"/>
          <p:cNvSpPr/>
          <p:nvPr/>
        </p:nvSpPr>
        <p:spPr>
          <a:xfrm>
            <a:off x="5632986" y="4822969"/>
            <a:ext cx="5984496" cy="60246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74" y="2220068"/>
            <a:ext cx="4547978" cy="2917995"/>
          </a:xfrm>
          <a:prstGeom prst="rect">
            <a:avLst/>
          </a:prstGeom>
          <a:blipFill dpi="0" rotWithShape="1">
            <a:blip r:embed="rId4">
              <a:alphaModFix amt="30000"/>
            </a:blip>
            <a:srcRect/>
            <a:tile tx="0" ty="0" sx="100000" sy="100000" flip="none" algn="tl"/>
          </a:blipFill>
          <a:ln w="127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3" name="Rounded Rectangle 8"/>
          <p:cNvSpPr/>
          <p:nvPr/>
        </p:nvSpPr>
        <p:spPr>
          <a:xfrm>
            <a:off x="7358997" y="2677920"/>
            <a:ext cx="54864" cy="48774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8"/>
          <p:cNvSpPr/>
          <p:nvPr/>
        </p:nvSpPr>
        <p:spPr>
          <a:xfrm>
            <a:off x="7351753" y="3414704"/>
            <a:ext cx="54864" cy="487742"/>
          </a:xfrm>
          <a:prstGeom prst="round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8"/>
          <p:cNvSpPr/>
          <p:nvPr/>
        </p:nvSpPr>
        <p:spPr>
          <a:xfrm>
            <a:off x="7358997" y="4141210"/>
            <a:ext cx="54864" cy="487742"/>
          </a:xfrm>
          <a:prstGeom prst="round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8"/>
          <p:cNvSpPr/>
          <p:nvPr/>
        </p:nvSpPr>
        <p:spPr>
          <a:xfrm>
            <a:off x="7358997" y="4870230"/>
            <a:ext cx="54864" cy="487742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12"/>
          <p:cNvSpPr txBox="1"/>
          <p:nvPr/>
        </p:nvSpPr>
        <p:spPr>
          <a:xfrm>
            <a:off x="7552526" y="2759812"/>
            <a:ext cx="3868330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米长卷完整展览，一卷到底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12"/>
          <p:cNvSpPr txBox="1"/>
          <p:nvPr/>
        </p:nvSpPr>
        <p:spPr>
          <a:xfrm>
            <a:off x="7552526" y="3493153"/>
            <a:ext cx="3867280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减少隔断与频繁换场，让观览、思考与体验连续展开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12"/>
          <p:cNvSpPr txBox="1"/>
          <p:nvPr/>
        </p:nvSpPr>
        <p:spPr>
          <a:xfrm>
            <a:off x="7552526" y="4202771"/>
            <a:ext cx="3867280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从宏观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图景到微观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细节观察，训练多层次理解能力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12"/>
          <p:cNvSpPr txBox="1"/>
          <p:nvPr/>
        </p:nvSpPr>
        <p:spPr>
          <a:xfrm>
            <a:off x="7552526" y="4967939"/>
            <a:ext cx="3867280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观赏、体验、辨识、提问、创造，推动认知转化为能力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37"/>
          <p:cNvSpPr txBox="1"/>
          <p:nvPr/>
        </p:nvSpPr>
        <p:spPr>
          <a:xfrm>
            <a:off x="594360" y="5942151"/>
            <a:ext cx="11023122" cy="32008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3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</a:t>
            </a:r>
            <a:r>
              <a:rPr lang="zh-CN" altLang="en-US" sz="13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空间连接</a:t>
            </a:r>
            <a:r>
              <a:rPr lang="zh-CN" altLang="en-US" sz="13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zh-CN" altLang="en-US" sz="13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博物馆，以</a:t>
            </a:r>
            <a:r>
              <a:rPr lang="zh-CN" altLang="en-US" sz="13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重要文物复制品集中展示世界文明成果，并将观众导向真品所在机构，形成全球文明展示与流量互导平台。</a:t>
            </a:r>
            <a:endParaRPr sz="13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3" name="TextBox 3"/>
          <p:cNvSpPr txBox="1"/>
          <p:nvPr/>
        </p:nvSpPr>
        <p:spPr>
          <a:xfrm>
            <a:off x="5744472" y="2042334"/>
            <a:ext cx="1542538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超大单体空间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3"/>
          <p:cNvSpPr txBox="1"/>
          <p:nvPr/>
        </p:nvSpPr>
        <p:spPr>
          <a:xfrm>
            <a:off x="5744472" y="2766404"/>
            <a:ext cx="1542538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超长千米展墙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3"/>
          <p:cNvSpPr txBox="1"/>
          <p:nvPr/>
        </p:nvSpPr>
        <p:spPr>
          <a:xfrm>
            <a:off x="5744472" y="3521937"/>
            <a:ext cx="1542538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沉浸连续体验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3"/>
          <p:cNvSpPr txBox="1"/>
          <p:nvPr/>
        </p:nvSpPr>
        <p:spPr>
          <a:xfrm>
            <a:off x="5744472" y="4233549"/>
            <a:ext cx="1542538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宏观微观结合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3"/>
          <p:cNvSpPr txBox="1"/>
          <p:nvPr/>
        </p:nvSpPr>
        <p:spPr>
          <a:xfrm>
            <a:off x="5744472" y="4972524"/>
            <a:ext cx="1542538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由观到变</a:t>
            </a:r>
            <a:endParaRPr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057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文明空间里展示什么？</a:t>
            </a:r>
            <a:endParaRPr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让经典、工具、方法、思想与未来成果在同一空间相遇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22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37"/>
          <p:cNvSpPr txBox="1"/>
          <p:nvPr/>
        </p:nvSpPr>
        <p:spPr>
          <a:xfrm>
            <a:off x="594360" y="5942151"/>
            <a:ext cx="11023122" cy="32008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3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全年有内容，每天有变化；到来有收获，离开有连接；常来有新意，思考有方向；久留有机会，创造有舞台。</a:t>
            </a:r>
            <a:endParaRPr sz="13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9" name="Rounded Rectangle 9"/>
          <p:cNvSpPr/>
          <p:nvPr/>
        </p:nvSpPr>
        <p:spPr>
          <a:xfrm>
            <a:off x="6219378" y="4710856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9"/>
          <p:cNvSpPr/>
          <p:nvPr/>
        </p:nvSpPr>
        <p:spPr>
          <a:xfrm>
            <a:off x="6211422" y="3305316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9"/>
          <p:cNvSpPr/>
          <p:nvPr/>
        </p:nvSpPr>
        <p:spPr>
          <a:xfrm>
            <a:off x="629098" y="4728717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9"/>
          <p:cNvSpPr/>
          <p:nvPr/>
        </p:nvSpPr>
        <p:spPr>
          <a:xfrm>
            <a:off x="614252" y="3303776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9"/>
          <p:cNvSpPr/>
          <p:nvPr/>
        </p:nvSpPr>
        <p:spPr>
          <a:xfrm>
            <a:off x="6211423" y="1916604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9"/>
          <p:cNvSpPr/>
          <p:nvPr/>
        </p:nvSpPr>
        <p:spPr>
          <a:xfrm>
            <a:off x="644337" y="1917001"/>
            <a:ext cx="5354237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10"/>
          <p:cNvSpPr/>
          <p:nvPr/>
        </p:nvSpPr>
        <p:spPr>
          <a:xfrm>
            <a:off x="797108" y="1973461"/>
            <a:ext cx="45719" cy="1087973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10"/>
          <p:cNvSpPr/>
          <p:nvPr/>
        </p:nvSpPr>
        <p:spPr>
          <a:xfrm>
            <a:off x="797108" y="3391861"/>
            <a:ext cx="45719" cy="1087973"/>
          </a:xfrm>
          <a:prstGeom prst="roundRect">
            <a:avLst/>
          </a:prstGeom>
          <a:solidFill>
            <a:srgbClr val="1667A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ounded Rectangle 10"/>
          <p:cNvSpPr/>
          <p:nvPr/>
        </p:nvSpPr>
        <p:spPr>
          <a:xfrm>
            <a:off x="6361793" y="3386043"/>
            <a:ext cx="45719" cy="1087973"/>
          </a:xfrm>
          <a:prstGeom prst="roundRect">
            <a:avLst/>
          </a:prstGeom>
          <a:solidFill>
            <a:srgbClr val="D6B66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10"/>
          <p:cNvSpPr/>
          <p:nvPr/>
        </p:nvSpPr>
        <p:spPr>
          <a:xfrm>
            <a:off x="797108" y="4783170"/>
            <a:ext cx="45719" cy="1087973"/>
          </a:xfrm>
          <a:prstGeom prst="round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ounded Rectangle 10"/>
          <p:cNvSpPr/>
          <p:nvPr/>
        </p:nvSpPr>
        <p:spPr>
          <a:xfrm>
            <a:off x="6361793" y="4779676"/>
            <a:ext cx="45719" cy="1087973"/>
          </a:xfrm>
          <a:prstGeom prst="round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11"/>
          <p:cNvSpPr txBox="1"/>
          <p:nvPr/>
        </p:nvSpPr>
        <p:spPr>
          <a:xfrm>
            <a:off x="1033553" y="3426271"/>
            <a:ext cx="2777354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工具与方法</a:t>
            </a:r>
          </a:p>
        </p:txBody>
      </p:sp>
      <p:sp>
        <p:nvSpPr>
          <p:cNvPr id="61" name="TextBox 11"/>
          <p:cNvSpPr txBox="1"/>
          <p:nvPr/>
        </p:nvSpPr>
        <p:spPr>
          <a:xfrm>
            <a:off x="1032946" y="4829932"/>
            <a:ext cx="262465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多语言互译与文明比较</a:t>
            </a:r>
          </a:p>
        </p:txBody>
      </p:sp>
      <p:sp>
        <p:nvSpPr>
          <p:cNvPr id="62" name="TextBox 11"/>
          <p:cNvSpPr txBox="1"/>
          <p:nvPr/>
        </p:nvSpPr>
        <p:spPr>
          <a:xfrm>
            <a:off x="6660202" y="3426271"/>
            <a:ext cx="260189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与任务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11"/>
          <p:cNvSpPr txBox="1"/>
          <p:nvPr/>
        </p:nvSpPr>
        <p:spPr>
          <a:xfrm>
            <a:off x="6660202" y="4832858"/>
            <a:ext cx="257523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创撮合与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转化成果</a:t>
            </a:r>
          </a:p>
        </p:txBody>
      </p:sp>
      <p:sp>
        <p:nvSpPr>
          <p:cNvPr id="64" name="TextBox 12"/>
          <p:cNvSpPr txBox="1"/>
          <p:nvPr/>
        </p:nvSpPr>
        <p:spPr>
          <a:xfrm>
            <a:off x="1044568" y="3768693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展示人类解决问题的工具、方法、模型、流程和训练体系，让人不仅看成果，更学会方法。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TextBox 12"/>
          <p:cNvSpPr txBox="1"/>
          <p:nvPr/>
        </p:nvSpPr>
        <p:spPr>
          <a:xfrm>
            <a:off x="1031718" y="5169665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展示不同语言、不同地区、不同文明如何表达同一概念、解决同一问题，形成跨文明理解。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TextBox 12"/>
          <p:cNvSpPr txBox="1"/>
          <p:nvPr/>
        </p:nvSpPr>
        <p:spPr>
          <a:xfrm>
            <a:off x="6657866" y="3799176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展示教育、语言、环境、技术、人口、治理与文明断裂等重大问题，让人从观看进入思考，从认知进入提问。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12"/>
          <p:cNvSpPr txBox="1"/>
          <p:nvPr/>
        </p:nvSpPr>
        <p:spPr>
          <a:xfrm>
            <a:off x="6657865" y="5156595"/>
            <a:ext cx="4407691" cy="5816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项目、人才、资金、机构、技术与问题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的撮合场所，让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思想成果找到应用场景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，让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文明成果在现场形成转化。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Rounded Rectangle 10"/>
          <p:cNvSpPr/>
          <p:nvPr/>
        </p:nvSpPr>
        <p:spPr>
          <a:xfrm>
            <a:off x="6359804" y="1975416"/>
            <a:ext cx="45719" cy="1087973"/>
          </a:xfrm>
          <a:prstGeom prst="roundRect">
            <a:avLst/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11"/>
          <p:cNvSpPr txBox="1"/>
          <p:nvPr/>
        </p:nvSpPr>
        <p:spPr>
          <a:xfrm>
            <a:off x="1044568" y="2033429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经典文明成果</a:t>
            </a:r>
          </a:p>
        </p:txBody>
      </p:sp>
      <p:sp>
        <p:nvSpPr>
          <p:cNvPr id="70" name="TextBox 12"/>
          <p:cNvSpPr txBox="1"/>
          <p:nvPr/>
        </p:nvSpPr>
        <p:spPr>
          <a:xfrm>
            <a:off x="1055676" y="2356484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展示各文明经典文本、艺术、制度、思想、人物与历史创造，让人看到文明从哪里来。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12"/>
          <p:cNvSpPr txBox="1"/>
          <p:nvPr/>
        </p:nvSpPr>
        <p:spPr>
          <a:xfrm>
            <a:off x="6657866" y="2412557"/>
            <a:ext cx="4407691" cy="5816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</a:t>
            </a:r>
            <a:r>
              <a:rPr lang="en-US" altLang="zh-CN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、机器人、生命科学、航天、能源、材料、计算、城市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治理前沿探索成果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，让人看到文明正走向哪里。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11"/>
          <p:cNvSpPr txBox="1"/>
          <p:nvPr/>
        </p:nvSpPr>
        <p:spPr>
          <a:xfrm>
            <a:off x="6657866" y="2050662"/>
            <a:ext cx="256548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当代前沿成果</a:t>
            </a:r>
          </a:p>
        </p:txBody>
      </p:sp>
    </p:spTree>
    <p:extLst>
      <p:ext uri="{BB962C8B-B14F-4D97-AF65-F5344CB8AC3E}">
        <p14:creationId xmlns:p14="http://schemas.microsoft.com/office/powerpoint/2010/main" val="68826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枢纽节点的孵化场所：华文城</a:t>
            </a:r>
            <a:endParaRPr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从文明体验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设施到复合型文明基础设施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23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70" name="TextBox 12"/>
          <p:cNvSpPr txBox="1"/>
          <p:nvPr/>
        </p:nvSpPr>
        <p:spPr>
          <a:xfrm>
            <a:off x="2053224" y="2160804"/>
            <a:ext cx="3838025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区域辐射引擎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045946" y="2520903"/>
            <a:ext cx="468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6714934" y="2486003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12"/>
          <p:cNvSpPr txBox="1"/>
          <p:nvPr/>
        </p:nvSpPr>
        <p:spPr>
          <a:xfrm>
            <a:off x="2060501" y="2550892"/>
            <a:ext cx="3830747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语言互译引擎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2053224" y="2910991"/>
            <a:ext cx="630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椭圆 45"/>
          <p:cNvSpPr/>
          <p:nvPr/>
        </p:nvSpPr>
        <p:spPr>
          <a:xfrm>
            <a:off x="8326232" y="2870216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TextBox 12"/>
          <p:cNvSpPr txBox="1"/>
          <p:nvPr/>
        </p:nvSpPr>
        <p:spPr>
          <a:xfrm>
            <a:off x="2060502" y="2936324"/>
            <a:ext cx="3830747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产业转化引擎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2053224" y="3296423"/>
            <a:ext cx="648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椭圆 72"/>
          <p:cNvSpPr/>
          <p:nvPr/>
        </p:nvSpPr>
        <p:spPr>
          <a:xfrm>
            <a:off x="8493390" y="3261523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TextBox 12"/>
          <p:cNvSpPr txBox="1"/>
          <p:nvPr/>
        </p:nvSpPr>
        <p:spPr>
          <a:xfrm>
            <a:off x="2060502" y="3338782"/>
            <a:ext cx="3830746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城市流量引擎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2053224" y="3698881"/>
            <a:ext cx="61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椭圆 75"/>
          <p:cNvSpPr/>
          <p:nvPr/>
        </p:nvSpPr>
        <p:spPr>
          <a:xfrm>
            <a:off x="8116878" y="3663981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TextBox 12"/>
          <p:cNvSpPr txBox="1"/>
          <p:nvPr/>
        </p:nvSpPr>
        <p:spPr>
          <a:xfrm>
            <a:off x="2053224" y="3731759"/>
            <a:ext cx="3838025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文明动力引擎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2045946" y="4091858"/>
            <a:ext cx="43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椭圆 78"/>
          <p:cNvSpPr/>
          <p:nvPr/>
        </p:nvSpPr>
        <p:spPr>
          <a:xfrm>
            <a:off x="6357068" y="4054222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37"/>
          <p:cNvSpPr txBox="1"/>
          <p:nvPr/>
        </p:nvSpPr>
        <p:spPr>
          <a:xfrm>
            <a:off x="621792" y="5528060"/>
            <a:ext cx="11023122" cy="32008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3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文明空间是华文城的核心场馆，华文城是文明空间外溢形成的复合型城市生态，承担枢纽节点落地、语言互译中心孵化与产业转化责任。</a:t>
            </a:r>
            <a:endParaRPr sz="13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88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162B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084152" y="270010"/>
            <a:ext cx="4178883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6349365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幅</a:t>
            </a: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米文明孤品长卷全球展陈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1" y="1234440"/>
            <a:ext cx="9484234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九幅文明孤品长卷将在全球九个枢纽</a:t>
            </a:r>
            <a:r>
              <a:rPr lang="zh-CN" altLang="en-US" sz="1600" dirty="0" smtClean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节点长期</a:t>
            </a:r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保存、完整展陈与公共传播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24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15" name="Rounded Rectangle 7"/>
          <p:cNvSpPr/>
          <p:nvPr/>
        </p:nvSpPr>
        <p:spPr>
          <a:xfrm>
            <a:off x="685800" y="192024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1"/>
          <p:cNvSpPr/>
          <p:nvPr/>
        </p:nvSpPr>
        <p:spPr>
          <a:xfrm>
            <a:off x="4434840" y="192024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5"/>
          <p:cNvSpPr/>
          <p:nvPr/>
        </p:nvSpPr>
        <p:spPr>
          <a:xfrm>
            <a:off x="8183879" y="192024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7"/>
          <p:cNvSpPr/>
          <p:nvPr/>
        </p:nvSpPr>
        <p:spPr>
          <a:xfrm>
            <a:off x="685800" y="327279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1"/>
          <p:cNvSpPr/>
          <p:nvPr/>
        </p:nvSpPr>
        <p:spPr>
          <a:xfrm>
            <a:off x="4434840" y="327279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5"/>
          <p:cNvSpPr/>
          <p:nvPr/>
        </p:nvSpPr>
        <p:spPr>
          <a:xfrm>
            <a:off x="8183879" y="327279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7"/>
          <p:cNvSpPr/>
          <p:nvPr/>
        </p:nvSpPr>
        <p:spPr>
          <a:xfrm>
            <a:off x="685800" y="462534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11"/>
          <p:cNvSpPr/>
          <p:nvPr/>
        </p:nvSpPr>
        <p:spPr>
          <a:xfrm>
            <a:off x="4434840" y="4601436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15"/>
          <p:cNvSpPr/>
          <p:nvPr/>
        </p:nvSpPr>
        <p:spPr>
          <a:xfrm>
            <a:off x="8183879" y="4625340"/>
            <a:ext cx="3383280" cy="1152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8"/>
          <p:cNvSpPr/>
          <p:nvPr/>
        </p:nvSpPr>
        <p:spPr>
          <a:xfrm>
            <a:off x="4553944" y="3326612"/>
            <a:ext cx="45719" cy="1080000"/>
          </a:xfrm>
          <a:prstGeom prst="round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8"/>
          <p:cNvSpPr/>
          <p:nvPr/>
        </p:nvSpPr>
        <p:spPr>
          <a:xfrm>
            <a:off x="4553944" y="1970948"/>
            <a:ext cx="45719" cy="1080000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8"/>
          <p:cNvSpPr/>
          <p:nvPr/>
        </p:nvSpPr>
        <p:spPr>
          <a:xfrm>
            <a:off x="4553944" y="4661340"/>
            <a:ext cx="45719" cy="1080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8"/>
          <p:cNvSpPr/>
          <p:nvPr/>
        </p:nvSpPr>
        <p:spPr>
          <a:xfrm>
            <a:off x="792477" y="1970948"/>
            <a:ext cx="45719" cy="1080000"/>
          </a:xfrm>
          <a:prstGeom prst="roundRect">
            <a:avLst/>
          </a:prstGeom>
          <a:solidFill>
            <a:srgbClr val="6D4A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8"/>
          <p:cNvSpPr/>
          <p:nvPr/>
        </p:nvSpPr>
        <p:spPr>
          <a:xfrm>
            <a:off x="800178" y="3338453"/>
            <a:ext cx="45719" cy="1080000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8"/>
          <p:cNvSpPr/>
          <p:nvPr/>
        </p:nvSpPr>
        <p:spPr>
          <a:xfrm>
            <a:off x="801172" y="4673436"/>
            <a:ext cx="45719" cy="1080000"/>
          </a:xfrm>
          <a:prstGeom prst="roundRect">
            <a:avLst/>
          </a:prstGeom>
          <a:solidFill>
            <a:srgbClr val="C96F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8"/>
          <p:cNvSpPr/>
          <p:nvPr/>
        </p:nvSpPr>
        <p:spPr>
          <a:xfrm>
            <a:off x="8286832" y="1970948"/>
            <a:ext cx="45719" cy="1080000"/>
          </a:xfrm>
          <a:prstGeom prst="roundRect">
            <a:avLst/>
          </a:prstGeom>
          <a:solidFill>
            <a:srgbClr val="1E9B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8"/>
          <p:cNvSpPr/>
          <p:nvPr/>
        </p:nvSpPr>
        <p:spPr>
          <a:xfrm>
            <a:off x="8294615" y="3326612"/>
            <a:ext cx="45719" cy="1080000"/>
          </a:xfrm>
          <a:prstGeom prst="round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8"/>
          <p:cNvSpPr/>
          <p:nvPr/>
        </p:nvSpPr>
        <p:spPr>
          <a:xfrm>
            <a:off x="8285008" y="4661340"/>
            <a:ext cx="45719" cy="1080000"/>
          </a:xfrm>
          <a:prstGeom prst="roundRect">
            <a:avLst/>
          </a:prstGeom>
          <a:solidFill>
            <a:srgbClr val="2E8A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11"/>
          <p:cNvSpPr txBox="1"/>
          <p:nvPr/>
        </p:nvSpPr>
        <p:spPr>
          <a:xfrm>
            <a:off x="1070924" y="2033429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卷一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华文区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11"/>
          <p:cNvSpPr txBox="1"/>
          <p:nvPr/>
        </p:nvSpPr>
        <p:spPr>
          <a:xfrm>
            <a:off x="4819964" y="2033429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卷二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11"/>
          <p:cNvSpPr txBox="1"/>
          <p:nvPr/>
        </p:nvSpPr>
        <p:spPr>
          <a:xfrm>
            <a:off x="8569003" y="2033429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卷三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北美区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11"/>
          <p:cNvSpPr txBox="1"/>
          <p:nvPr/>
        </p:nvSpPr>
        <p:spPr>
          <a:xfrm>
            <a:off x="1070924" y="3434914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卷四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东亚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东南亚区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1"/>
          <p:cNvSpPr txBox="1"/>
          <p:nvPr/>
        </p:nvSpPr>
        <p:spPr>
          <a:xfrm>
            <a:off x="4819964" y="3452443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卷五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欧亚连接区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11"/>
          <p:cNvSpPr txBox="1"/>
          <p:nvPr/>
        </p:nvSpPr>
        <p:spPr>
          <a:xfrm>
            <a:off x="8569003" y="3452443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卷六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南美区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11"/>
          <p:cNvSpPr txBox="1"/>
          <p:nvPr/>
        </p:nvSpPr>
        <p:spPr>
          <a:xfrm>
            <a:off x="1070924" y="4791027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卷七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中东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南亚区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11"/>
          <p:cNvSpPr txBox="1"/>
          <p:nvPr/>
        </p:nvSpPr>
        <p:spPr>
          <a:xfrm>
            <a:off x="4819964" y="4784779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卷八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非洲区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11"/>
          <p:cNvSpPr txBox="1"/>
          <p:nvPr/>
        </p:nvSpPr>
        <p:spPr>
          <a:xfrm>
            <a:off x="8568252" y="4791027"/>
            <a:ext cx="261303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卷九 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大洋洲区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12"/>
          <p:cNvSpPr txBox="1"/>
          <p:nvPr/>
        </p:nvSpPr>
        <p:spPr>
          <a:xfrm>
            <a:off x="1070923" y="2420892"/>
            <a:ext cx="273998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香港、上海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TextBox 12"/>
          <p:cNvSpPr txBox="1"/>
          <p:nvPr/>
        </p:nvSpPr>
        <p:spPr>
          <a:xfrm>
            <a:off x="4819964" y="2424487"/>
            <a:ext cx="2895286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巴黎、柏林、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伦敦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12"/>
          <p:cNvSpPr txBox="1"/>
          <p:nvPr/>
        </p:nvSpPr>
        <p:spPr>
          <a:xfrm>
            <a:off x="8568253" y="2426029"/>
            <a:ext cx="2907467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纽约、洛杉矶、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墨西哥城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12"/>
          <p:cNvSpPr txBox="1"/>
          <p:nvPr/>
        </p:nvSpPr>
        <p:spPr>
          <a:xfrm>
            <a:off x="1084152" y="3828626"/>
            <a:ext cx="273998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新加坡、东京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Box 12"/>
          <p:cNvSpPr txBox="1"/>
          <p:nvPr/>
        </p:nvSpPr>
        <p:spPr>
          <a:xfrm>
            <a:off x="1084151" y="5185445"/>
            <a:ext cx="273998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迪拜、新德里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TextBox 12"/>
          <p:cNvSpPr txBox="1"/>
          <p:nvPr/>
        </p:nvSpPr>
        <p:spPr>
          <a:xfrm>
            <a:off x="4819963" y="3848759"/>
            <a:ext cx="273998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</a:t>
            </a:r>
            <a:r>
              <a:rPr lang="zh-CN" altLang="en-US" sz="14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莫斯科、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伊斯坦布尔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TextBox 12"/>
          <p:cNvSpPr txBox="1"/>
          <p:nvPr/>
        </p:nvSpPr>
        <p:spPr>
          <a:xfrm>
            <a:off x="8569003" y="3828626"/>
            <a:ext cx="2739983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展陈节点：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圣保罗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TextBox 12"/>
          <p:cNvSpPr txBox="1"/>
          <p:nvPr/>
        </p:nvSpPr>
        <p:spPr>
          <a:xfrm>
            <a:off x="4825679" y="5185445"/>
            <a:ext cx="2739983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候选节点：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开罗、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约翰内斯堡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TextBox 12"/>
          <p:cNvSpPr txBox="1"/>
          <p:nvPr/>
        </p:nvSpPr>
        <p:spPr>
          <a:xfrm>
            <a:off x="8568252" y="5185444"/>
            <a:ext cx="2739983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展陈节点：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悉尼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TextBox 37"/>
          <p:cNvSpPr txBox="1"/>
          <p:nvPr/>
        </p:nvSpPr>
        <p:spPr>
          <a:xfrm>
            <a:off x="409575" y="6011936"/>
            <a:ext cx="11372850" cy="355482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3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文明孤品长卷既是稀世经典长卷，也是文明工程发起的标志物；分藏于全球枢纽节点，既降低单点毁损风险，也为各分藏节点增添独特故事与文明记忆。</a:t>
            </a:r>
            <a:endParaRPr sz="13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281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</a:t>
            </a:r>
            <a:r>
              <a:rPr lang="zh-CN" altLang="en-US" sz="3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的机制：</a:t>
            </a: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公益与商业结合</a:t>
            </a:r>
            <a:endParaRPr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公益使命确保正当性，商业机制确保持续性，文明备份决定其历史必要性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25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70" name="TextBox 12"/>
          <p:cNvSpPr txBox="1"/>
          <p:nvPr/>
        </p:nvSpPr>
        <p:spPr>
          <a:xfrm>
            <a:off x="621792" y="1963348"/>
            <a:ext cx="4906490" cy="44294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6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人类</a:t>
            </a:r>
            <a:r>
              <a:rPr lang="zh-CN" altLang="en-US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接下来应该需要</a:t>
            </a:r>
            <a:r>
              <a:rPr lang="zh-CN" altLang="en-US" sz="16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</a:t>
            </a:r>
            <a:r>
              <a:rPr lang="zh-CN" altLang="en-US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 i="1" dirty="0" smtClean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3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件</a:t>
            </a:r>
            <a:r>
              <a:rPr lang="zh-CN" altLang="en-US" sz="16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大事</a:t>
            </a:r>
            <a:endParaRPr sz="16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37"/>
          <p:cNvSpPr txBox="1"/>
          <p:nvPr/>
        </p:nvSpPr>
        <p:spPr>
          <a:xfrm>
            <a:off x="621792" y="5528060"/>
            <a:ext cx="11023122" cy="38125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文明工程参与第一件大事，与第二件大事建立合作，发起第三件大事。</a:t>
            </a:r>
            <a:endParaRPr sz="16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12"/>
          <p:cNvSpPr txBox="1"/>
          <p:nvPr/>
        </p:nvSpPr>
        <p:spPr>
          <a:xfrm>
            <a:off x="1084152" y="2528595"/>
            <a:ext cx="3838025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i="1" dirty="0" smtClean="0">
                <a:latin typeface="Stencil" panose="040409050D0802020404" pitchFamily="82" charset="0"/>
                <a:ea typeface="微软雅黑" panose="020B0503020204020204" pitchFamily="34" charset="-122"/>
              </a:rPr>
              <a:t>1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让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人类更聪明、更高效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12"/>
          <p:cNvSpPr txBox="1"/>
          <p:nvPr/>
        </p:nvSpPr>
        <p:spPr>
          <a:xfrm>
            <a:off x="1084152" y="3007179"/>
            <a:ext cx="3838025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i="1" dirty="0" smtClean="0">
                <a:latin typeface="Stencil" panose="040409050D0802020404" pitchFamily="82" charset="0"/>
                <a:ea typeface="微软雅黑" panose="020B0503020204020204" pitchFamily="34" charset="-122"/>
              </a:rPr>
              <a:t>2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为生命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与物种建立备份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12"/>
          <p:cNvSpPr txBox="1"/>
          <p:nvPr/>
        </p:nvSpPr>
        <p:spPr>
          <a:xfrm>
            <a:off x="1084151" y="3500165"/>
            <a:ext cx="3838025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i="1" dirty="0" smtClean="0">
                <a:latin typeface="Stencil" panose="040409050D0802020404" pitchFamily="82" charset="0"/>
                <a:ea typeface="微软雅黑" panose="020B0503020204020204" pitchFamily="34" charset="-122"/>
              </a:rPr>
              <a:t>3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文明与思想建立备份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直接连接符 32"/>
          <p:cNvCxnSpPr/>
          <p:nvPr/>
        </p:nvCxnSpPr>
        <p:spPr>
          <a:xfrm>
            <a:off x="1084152" y="2888694"/>
            <a:ext cx="43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1084151" y="3367278"/>
            <a:ext cx="68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1084151" y="3860264"/>
            <a:ext cx="900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椭圆 35"/>
          <p:cNvSpPr/>
          <p:nvPr/>
        </p:nvSpPr>
        <p:spPr>
          <a:xfrm>
            <a:off x="5404152" y="2850784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7881124" y="3327515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0054480" y="3824468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2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文明工程与语言互译，关系每个国家与全人类的长远利益</a:t>
            </a:r>
            <a:endParaRPr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文明工程孵化的每一个方向，都具有国家级意义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26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29" name="TextBox 37"/>
          <p:cNvSpPr txBox="1"/>
          <p:nvPr/>
        </p:nvSpPr>
        <p:spPr>
          <a:xfrm>
            <a:off x="621792" y="5528060"/>
            <a:ext cx="11023122" cy="38125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文明工程孵化的不是普通项目，而是各民族进入未来文明系统的能力。</a:t>
            </a:r>
            <a:endParaRPr sz="16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12"/>
          <p:cNvSpPr txBox="1"/>
          <p:nvPr/>
        </p:nvSpPr>
        <p:spPr>
          <a:xfrm>
            <a:off x="1084152" y="1941304"/>
            <a:ext cx="5882705" cy="3220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的解释能力决定了语言所承载文明的层级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12"/>
          <p:cNvSpPr txBox="1"/>
          <p:nvPr/>
        </p:nvSpPr>
        <p:spPr>
          <a:xfrm>
            <a:off x="1084152" y="2365014"/>
            <a:ext cx="5882705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边界决定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民族理解世界、表达思想、参与创造的文明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边界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12"/>
          <p:cNvSpPr txBox="1"/>
          <p:nvPr/>
        </p:nvSpPr>
        <p:spPr>
          <a:xfrm>
            <a:off x="1084151" y="2791041"/>
            <a:ext cx="5882706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扩大语言文明边界，最终就会被边缘化，甚至走向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消失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12"/>
          <p:cNvSpPr txBox="1"/>
          <p:nvPr/>
        </p:nvSpPr>
        <p:spPr>
          <a:xfrm>
            <a:off x="1084151" y="3214751"/>
            <a:ext cx="5882706" cy="3600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华文文明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工程让不同语言彼此促进，让不同民族共同进步。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657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152" y="270010"/>
            <a:ext cx="4178883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4668675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打造</a:t>
            </a: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米罕世长卷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6212762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以经典长卷作为读典典范，用最吸睛的方式拉开文明工程的序幕</a:t>
            </a:r>
            <a:endParaRPr lang="zh-CN" altLang="en-US" sz="16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15"/>
          <p:cNvSpPr txBox="1"/>
          <p:nvPr/>
        </p:nvSpPr>
        <p:spPr>
          <a:xfrm>
            <a:off x="621792" y="1762294"/>
            <a:ext cx="7460324" cy="17909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长卷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108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个空位拟纳全球各行业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108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名精英题写篇名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征集“万人万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”，共同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参与长卷见证与文明共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打造一幅万名精英共创，长度为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米的中华经典长卷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以长卷原作为基础制作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幅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米文明孤品长卷存放于世界各地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利用打造长卷所需的人才联络、系统搭建、万人征集、长卷展示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15" name="TextBox 3"/>
          <p:cNvSpPr txBox="1"/>
          <p:nvPr/>
        </p:nvSpPr>
        <p:spPr>
          <a:xfrm>
            <a:off x="2629500" y="3842795"/>
            <a:ext cx="5853634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在全球持续拉开华文文明工程序幕</a:t>
            </a:r>
            <a:endParaRPr sz="2400" b="1" dirty="0"/>
          </a:p>
        </p:txBody>
      </p:sp>
      <p:sp>
        <p:nvSpPr>
          <p:cNvPr id="16" name="TextBox 32"/>
          <p:cNvSpPr txBox="1"/>
          <p:nvPr/>
        </p:nvSpPr>
        <p:spPr>
          <a:xfrm>
            <a:off x="611952" y="6097977"/>
            <a:ext cx="10972800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/>
            <a:r>
              <a:rPr lang="en-US" altLang="zh-CN" sz="1400" b="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3600</a:t>
            </a:r>
            <a:r>
              <a:rPr lang="zh-CN" altLang="en-US" sz="1400" b="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米长卷包括</a:t>
            </a:r>
            <a:r>
              <a:rPr lang="en-US" altLang="zh-CN" sz="1400" b="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64</a:t>
            </a:r>
            <a:r>
              <a:rPr lang="zh-CN" altLang="en-US" sz="1400" b="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篇中华经典全文、节选与目录，分启蒙、道、儒、佛、诸子百家、史、兵、中医药、诗词九大块内容</a:t>
            </a:r>
            <a:endParaRPr sz="14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87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文明工程协作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架构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742261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文明平台搭建框架，枢纽节点组织资源，分支节点填充内容，资本系统推动裂变增长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27</a:t>
            </a:r>
            <a:endParaRPr dirty="0"/>
          </a:p>
        </p:txBody>
      </p:sp>
      <p:sp>
        <p:nvSpPr>
          <p:cNvPr id="24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2300400" y="3135853"/>
            <a:ext cx="900000" cy="90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9"/>
          <p:cNvSpPr txBox="1"/>
          <p:nvPr/>
        </p:nvSpPr>
        <p:spPr>
          <a:xfrm>
            <a:off x="2301983" y="2193055"/>
            <a:ext cx="928468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2302915" y="2025184"/>
            <a:ext cx="900000" cy="900000"/>
          </a:xfrm>
          <a:prstGeom prst="ellipse">
            <a:avLst/>
          </a:prstGeom>
          <a:solidFill>
            <a:srgbClr val="0C2442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2296762" y="4235041"/>
            <a:ext cx="900000" cy="90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3236004" y="2490303"/>
            <a:ext cx="900000" cy="90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1350565" y="3617854"/>
            <a:ext cx="900000" cy="90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3279022" y="3626420"/>
            <a:ext cx="900000" cy="90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TextBox 12"/>
          <p:cNvSpPr txBox="1"/>
          <p:nvPr/>
        </p:nvSpPr>
        <p:spPr>
          <a:xfrm>
            <a:off x="2359162" y="2239421"/>
            <a:ext cx="811813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确立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规则、协议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12"/>
          <p:cNvSpPr txBox="1"/>
          <p:nvPr/>
        </p:nvSpPr>
        <p:spPr>
          <a:xfrm>
            <a:off x="1379212" y="3805498"/>
            <a:ext cx="828258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构建全球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协作框架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12"/>
          <p:cNvSpPr txBox="1"/>
          <p:nvPr/>
        </p:nvSpPr>
        <p:spPr>
          <a:xfrm>
            <a:off x="2393893" y="4447123"/>
            <a:ext cx="744647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建立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文明基金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362416" y="2542629"/>
            <a:ext cx="900000" cy="90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TextBox 12"/>
          <p:cNvSpPr txBox="1"/>
          <p:nvPr/>
        </p:nvSpPr>
        <p:spPr>
          <a:xfrm>
            <a:off x="3301112" y="2710868"/>
            <a:ext cx="811813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统一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品牌授权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12"/>
          <p:cNvSpPr txBox="1"/>
          <p:nvPr/>
        </p:nvSpPr>
        <p:spPr>
          <a:xfrm>
            <a:off x="3370433" y="3805498"/>
            <a:ext cx="744647" cy="4714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打造各类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文明资产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12"/>
          <p:cNvSpPr txBox="1"/>
          <p:nvPr/>
        </p:nvSpPr>
        <p:spPr>
          <a:xfrm>
            <a:off x="1405293" y="2749447"/>
            <a:ext cx="820537" cy="4714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建立系统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各类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工具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0" name="直接连接符 49"/>
          <p:cNvCxnSpPr>
            <a:stCxn id="32" idx="4"/>
            <a:endCxn id="2" idx="0"/>
          </p:cNvCxnSpPr>
          <p:nvPr/>
        </p:nvCxnSpPr>
        <p:spPr>
          <a:xfrm flipH="1">
            <a:off x="2750400" y="2925184"/>
            <a:ext cx="2515" cy="2106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>
            <a:stCxn id="2" idx="4"/>
            <a:endCxn id="34" idx="0"/>
          </p:cNvCxnSpPr>
          <p:nvPr/>
        </p:nvCxnSpPr>
        <p:spPr>
          <a:xfrm flipH="1">
            <a:off x="2746762" y="4035853"/>
            <a:ext cx="3638" cy="19918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3152335" y="3812861"/>
            <a:ext cx="172800" cy="7348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3081567" y="3137766"/>
            <a:ext cx="198000" cy="13637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>
            <a:off x="2194499" y="3769922"/>
            <a:ext cx="151200" cy="80927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2188015" y="3248200"/>
            <a:ext cx="186423" cy="11038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12"/>
          <p:cNvSpPr txBox="1"/>
          <p:nvPr/>
        </p:nvSpPr>
        <p:spPr>
          <a:xfrm>
            <a:off x="2359162" y="3403947"/>
            <a:ext cx="820537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文明平台</a:t>
            </a:r>
            <a:endParaRPr sz="12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5692955" y="3138895"/>
            <a:ext cx="900000" cy="900000"/>
          </a:xfrm>
          <a:prstGeom prst="ellipse">
            <a:avLst/>
          </a:prstGeom>
          <a:solidFill>
            <a:srgbClr val="00206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5695470" y="2028226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5689317" y="4238083"/>
            <a:ext cx="900000" cy="900000"/>
          </a:xfrm>
          <a:prstGeom prst="ellipse">
            <a:avLst/>
          </a:prstGeom>
          <a:solidFill>
            <a:srgbClr val="002060">
              <a:alpha val="4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6639563" y="2599320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>
            <a:off x="4743120" y="3620896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椭圆 77"/>
          <p:cNvSpPr/>
          <p:nvPr/>
        </p:nvSpPr>
        <p:spPr>
          <a:xfrm>
            <a:off x="6671577" y="3629462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TextBox 12"/>
          <p:cNvSpPr txBox="1"/>
          <p:nvPr/>
        </p:nvSpPr>
        <p:spPr>
          <a:xfrm>
            <a:off x="5726593" y="2231175"/>
            <a:ext cx="811813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人才与资本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Box 12"/>
          <p:cNvSpPr txBox="1"/>
          <p:nvPr/>
        </p:nvSpPr>
        <p:spPr>
          <a:xfrm>
            <a:off x="4771767" y="3808540"/>
            <a:ext cx="828258" cy="4714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联络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政府与机构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Box 12"/>
          <p:cNvSpPr txBox="1"/>
          <p:nvPr/>
        </p:nvSpPr>
        <p:spPr>
          <a:xfrm>
            <a:off x="5786448" y="4450165"/>
            <a:ext cx="744647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思想问答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突破尺度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4754971" y="2545671"/>
            <a:ext cx="900000" cy="900000"/>
          </a:xfrm>
          <a:prstGeom prst="ellipse">
            <a:avLst/>
          </a:prstGeom>
          <a:solidFill>
            <a:srgbClr val="002060">
              <a:alpha val="4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Box 12"/>
          <p:cNvSpPr txBox="1"/>
          <p:nvPr/>
        </p:nvSpPr>
        <p:spPr>
          <a:xfrm>
            <a:off x="6695822" y="2781219"/>
            <a:ext cx="811813" cy="4714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拓展孵化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分支节点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Box 12"/>
          <p:cNvSpPr txBox="1"/>
          <p:nvPr/>
        </p:nvSpPr>
        <p:spPr>
          <a:xfrm>
            <a:off x="6762988" y="3808540"/>
            <a:ext cx="744647" cy="47141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收集内容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语言互译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12"/>
          <p:cNvSpPr txBox="1"/>
          <p:nvPr/>
        </p:nvSpPr>
        <p:spPr>
          <a:xfrm>
            <a:off x="4802638" y="2750097"/>
            <a:ext cx="820537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文明空间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展陈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6" name="直接连接符 85"/>
          <p:cNvCxnSpPr>
            <a:stCxn id="74" idx="4"/>
            <a:endCxn id="73" idx="0"/>
          </p:cNvCxnSpPr>
          <p:nvPr/>
        </p:nvCxnSpPr>
        <p:spPr>
          <a:xfrm flipH="1">
            <a:off x="6142955" y="2928226"/>
            <a:ext cx="2515" cy="2106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6544890" y="3815903"/>
            <a:ext cx="172800" cy="7348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H="1">
            <a:off x="5587054" y="3772964"/>
            <a:ext cx="151200" cy="80927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5580570" y="3251242"/>
            <a:ext cx="186423" cy="11038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12"/>
          <p:cNvSpPr txBox="1"/>
          <p:nvPr/>
        </p:nvSpPr>
        <p:spPr>
          <a:xfrm>
            <a:off x="5739563" y="3442629"/>
            <a:ext cx="811813" cy="24057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枢纽节点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2" name="直接连接符 91"/>
          <p:cNvCxnSpPr/>
          <p:nvPr/>
        </p:nvCxnSpPr>
        <p:spPr>
          <a:xfrm flipH="1">
            <a:off x="6141832" y="4045342"/>
            <a:ext cx="3638" cy="19918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椭圆 93"/>
          <p:cNvSpPr/>
          <p:nvPr/>
        </p:nvSpPr>
        <p:spPr>
          <a:xfrm>
            <a:off x="7119932" y="1800028"/>
            <a:ext cx="540000" cy="540000"/>
          </a:xfrm>
          <a:prstGeom prst="ellipse">
            <a:avLst/>
          </a:prstGeom>
          <a:solidFill>
            <a:srgbClr val="7030A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/>
        </p:nvSpPr>
        <p:spPr>
          <a:xfrm>
            <a:off x="7793229" y="2771830"/>
            <a:ext cx="540000" cy="54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/>
        </p:nvSpPr>
        <p:spPr>
          <a:xfrm>
            <a:off x="7597684" y="3377575"/>
            <a:ext cx="540000" cy="54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/>
          <p:nvPr/>
        </p:nvSpPr>
        <p:spPr>
          <a:xfrm>
            <a:off x="7640876" y="2153115"/>
            <a:ext cx="540000" cy="54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TextBox 12"/>
          <p:cNvSpPr txBox="1"/>
          <p:nvPr/>
        </p:nvSpPr>
        <p:spPr>
          <a:xfrm>
            <a:off x="7096048" y="1833156"/>
            <a:ext cx="587441" cy="3845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人才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与资本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1" name="TextBox 12"/>
          <p:cNvSpPr txBox="1"/>
          <p:nvPr/>
        </p:nvSpPr>
        <p:spPr>
          <a:xfrm>
            <a:off x="7507635" y="3454367"/>
            <a:ext cx="744647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鼓励创新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激发思想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椭圆 101"/>
          <p:cNvSpPr/>
          <p:nvPr/>
        </p:nvSpPr>
        <p:spPr>
          <a:xfrm>
            <a:off x="6504116" y="1716696"/>
            <a:ext cx="540000" cy="54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TextBox 12"/>
          <p:cNvSpPr txBox="1"/>
          <p:nvPr/>
        </p:nvSpPr>
        <p:spPr>
          <a:xfrm>
            <a:off x="7775169" y="2815310"/>
            <a:ext cx="577820" cy="3845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促进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转化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" name="TextBox 12"/>
          <p:cNvSpPr txBox="1"/>
          <p:nvPr/>
        </p:nvSpPr>
        <p:spPr>
          <a:xfrm>
            <a:off x="7611979" y="2219982"/>
            <a:ext cx="603881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内容收集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语言互译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5" name="TextBox 12"/>
          <p:cNvSpPr txBox="1"/>
          <p:nvPr/>
        </p:nvSpPr>
        <p:spPr>
          <a:xfrm>
            <a:off x="6532121" y="1778410"/>
            <a:ext cx="496959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展陈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7" name="直接连接符 106"/>
          <p:cNvCxnSpPr/>
          <p:nvPr/>
        </p:nvCxnSpPr>
        <p:spPr>
          <a:xfrm>
            <a:off x="10303267" y="3857715"/>
            <a:ext cx="172800" cy="7348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flipV="1">
            <a:off x="10232499" y="3182620"/>
            <a:ext cx="198000" cy="13637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flipH="1">
            <a:off x="9345431" y="3814776"/>
            <a:ext cx="151200" cy="80927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>
            <a:off x="9338947" y="3293054"/>
            <a:ext cx="186423" cy="11038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 flipH="1">
            <a:off x="9900209" y="4087154"/>
            <a:ext cx="3638" cy="19918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 rot="660000" flipV="1">
            <a:off x="6551190" y="3269041"/>
            <a:ext cx="140400" cy="11038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直接连接符 118"/>
          <p:cNvCxnSpPr/>
          <p:nvPr/>
        </p:nvCxnSpPr>
        <p:spPr>
          <a:xfrm rot="540000">
            <a:off x="6813026" y="2256696"/>
            <a:ext cx="171433" cy="369551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/>
        </p:nvCxnSpPr>
        <p:spPr>
          <a:xfrm flipH="1">
            <a:off x="7224410" y="2333543"/>
            <a:ext cx="100672" cy="297354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直接连接符 122"/>
          <p:cNvCxnSpPr/>
          <p:nvPr/>
        </p:nvCxnSpPr>
        <p:spPr>
          <a:xfrm flipV="1">
            <a:off x="7457871" y="2599320"/>
            <a:ext cx="244800" cy="18189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 flipV="1">
            <a:off x="7546048" y="3048078"/>
            <a:ext cx="247181" cy="7727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直接连接符 126"/>
          <p:cNvCxnSpPr/>
          <p:nvPr/>
        </p:nvCxnSpPr>
        <p:spPr>
          <a:xfrm>
            <a:off x="7453156" y="3328608"/>
            <a:ext cx="204218" cy="177076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>
            <a:stCxn id="2" idx="6"/>
            <a:endCxn id="73" idx="2"/>
          </p:cNvCxnSpPr>
          <p:nvPr/>
        </p:nvCxnSpPr>
        <p:spPr>
          <a:xfrm>
            <a:off x="3200400" y="3585853"/>
            <a:ext cx="2492555" cy="304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Rounded Rectangle 9"/>
          <p:cNvSpPr/>
          <p:nvPr/>
        </p:nvSpPr>
        <p:spPr>
          <a:xfrm>
            <a:off x="9270720" y="1832437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4" name="TextBox 12"/>
          <p:cNvSpPr txBox="1"/>
          <p:nvPr/>
        </p:nvSpPr>
        <p:spPr>
          <a:xfrm>
            <a:off x="9345432" y="1859183"/>
            <a:ext cx="2257482" cy="34240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收益生态</a:t>
            </a:r>
            <a:endParaRPr lang="en-US" altLang="zh-CN" sz="15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5" name="Rounded Rectangle 9"/>
          <p:cNvSpPr/>
          <p:nvPr/>
        </p:nvSpPr>
        <p:spPr>
          <a:xfrm>
            <a:off x="9270720" y="2428532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6" name="Rectangle 15"/>
          <p:cNvSpPr/>
          <p:nvPr/>
        </p:nvSpPr>
        <p:spPr>
          <a:xfrm>
            <a:off x="9315389" y="2444635"/>
            <a:ext cx="54000" cy="414050"/>
          </a:xfrm>
          <a:prstGeom prst="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TextBox 12"/>
          <p:cNvSpPr txBox="1"/>
          <p:nvPr/>
        </p:nvSpPr>
        <p:spPr>
          <a:xfrm>
            <a:off x="9513508" y="2487703"/>
            <a:ext cx="1995144" cy="27930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交叉持股，共享长期增长红利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8" name="Rounded Rectangle 9"/>
          <p:cNvSpPr/>
          <p:nvPr/>
        </p:nvSpPr>
        <p:spPr>
          <a:xfrm>
            <a:off x="9272237" y="2978515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Rectangle 15"/>
          <p:cNvSpPr/>
          <p:nvPr/>
        </p:nvSpPr>
        <p:spPr>
          <a:xfrm>
            <a:off x="9310421" y="2994618"/>
            <a:ext cx="54000" cy="414050"/>
          </a:xfrm>
          <a:prstGeom prst="rect">
            <a:avLst/>
          </a:prstGeom>
          <a:solidFill>
            <a:srgbClr val="D6B66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0" name="TextBox 12"/>
          <p:cNvSpPr txBox="1"/>
          <p:nvPr/>
        </p:nvSpPr>
        <p:spPr>
          <a:xfrm>
            <a:off x="9508540" y="3037686"/>
            <a:ext cx="1995144" cy="27930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贡献基金，实现平衡统筹发展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1" name="Rounded Rectangle 9"/>
          <p:cNvSpPr/>
          <p:nvPr/>
        </p:nvSpPr>
        <p:spPr>
          <a:xfrm>
            <a:off x="9272237" y="3541177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2" name="Rectangle 15"/>
          <p:cNvSpPr/>
          <p:nvPr/>
        </p:nvSpPr>
        <p:spPr>
          <a:xfrm>
            <a:off x="9321996" y="3557280"/>
            <a:ext cx="46800" cy="414050"/>
          </a:xfrm>
          <a:prstGeom prst="rect">
            <a:avLst/>
          </a:prstGeom>
          <a:solidFill>
            <a:srgbClr val="1667AA"/>
          </a:solidFill>
          <a:ln>
            <a:solidFill>
              <a:srgbClr val="1667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TextBox 12"/>
          <p:cNvSpPr txBox="1"/>
          <p:nvPr/>
        </p:nvSpPr>
        <p:spPr>
          <a:xfrm>
            <a:off x="9508540" y="3600348"/>
            <a:ext cx="1995144" cy="27930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孵化项目，带动资本股权增值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4" name="Rounded Rectangle 9"/>
          <p:cNvSpPr/>
          <p:nvPr/>
        </p:nvSpPr>
        <p:spPr>
          <a:xfrm>
            <a:off x="9272237" y="4087154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Rectangle 15"/>
          <p:cNvSpPr/>
          <p:nvPr/>
        </p:nvSpPr>
        <p:spPr>
          <a:xfrm>
            <a:off x="9315389" y="4103257"/>
            <a:ext cx="54000" cy="414050"/>
          </a:xfrm>
          <a:prstGeom prst="rect">
            <a:avLst/>
          </a:prstGeom>
          <a:solidFill>
            <a:srgbClr val="FFFFFF"/>
          </a:solidFill>
          <a:ln>
            <a:solidFill>
              <a:srgbClr val="1667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6" name="TextBox 12"/>
          <p:cNvSpPr txBox="1"/>
          <p:nvPr/>
        </p:nvSpPr>
        <p:spPr>
          <a:xfrm>
            <a:off x="9513508" y="4146325"/>
            <a:ext cx="1995144" cy="25077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房产空间、品牌内容持续积淀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7" name="Rounded Rectangle 9"/>
          <p:cNvSpPr/>
          <p:nvPr/>
        </p:nvSpPr>
        <p:spPr>
          <a:xfrm>
            <a:off x="9273298" y="4655279"/>
            <a:ext cx="2446570" cy="457489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8" name="Rectangle 15"/>
          <p:cNvSpPr/>
          <p:nvPr/>
        </p:nvSpPr>
        <p:spPr>
          <a:xfrm>
            <a:off x="9317967" y="4671382"/>
            <a:ext cx="54000" cy="41405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9" name="TextBox 12"/>
          <p:cNvSpPr txBox="1"/>
          <p:nvPr/>
        </p:nvSpPr>
        <p:spPr>
          <a:xfrm>
            <a:off x="9496631" y="4714450"/>
            <a:ext cx="1995144" cy="27930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</a:t>
            </a: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放大、推动节点价值裂变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椭圆 127"/>
          <p:cNvSpPr/>
          <p:nvPr/>
        </p:nvSpPr>
        <p:spPr>
          <a:xfrm>
            <a:off x="10077691" y="3622192"/>
            <a:ext cx="900000" cy="90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椭圆 117"/>
          <p:cNvSpPr/>
          <p:nvPr/>
        </p:nvSpPr>
        <p:spPr>
          <a:xfrm>
            <a:off x="9099069" y="3131625"/>
            <a:ext cx="900000" cy="900000"/>
          </a:xfrm>
          <a:prstGeom prst="ellipse">
            <a:avLst/>
          </a:prstGeom>
          <a:solidFill>
            <a:srgbClr val="7030A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椭圆 123"/>
          <p:cNvSpPr/>
          <p:nvPr/>
        </p:nvSpPr>
        <p:spPr>
          <a:xfrm>
            <a:off x="10045677" y="2592050"/>
            <a:ext cx="900000" cy="90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文明工程治理结构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7422613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从理念层到治理层到执行层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28</a:t>
            </a:r>
            <a:endParaRPr dirty="0"/>
          </a:p>
        </p:txBody>
      </p:sp>
      <p:sp>
        <p:nvSpPr>
          <p:cNvPr id="24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2105542" y="3097670"/>
            <a:ext cx="1080000" cy="1080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9"/>
          <p:cNvSpPr txBox="1"/>
          <p:nvPr/>
        </p:nvSpPr>
        <p:spPr>
          <a:xfrm>
            <a:off x="2301983" y="2193055"/>
            <a:ext cx="928468" cy="4062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2105542" y="1850401"/>
            <a:ext cx="1080000" cy="1080000"/>
          </a:xfrm>
          <a:prstGeom prst="ellipse">
            <a:avLst/>
          </a:prstGeom>
          <a:solidFill>
            <a:srgbClr val="0C2442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1352766" y="4097735"/>
            <a:ext cx="1080000" cy="108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3293299" y="2771346"/>
            <a:ext cx="1008000" cy="1008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>
            <a:off x="979852" y="2770664"/>
            <a:ext cx="1008000" cy="1008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5692955" y="3138895"/>
            <a:ext cx="900000" cy="900000"/>
          </a:xfrm>
          <a:prstGeom prst="ellipse">
            <a:avLst/>
          </a:prstGeom>
          <a:solidFill>
            <a:srgbClr val="002060">
              <a:alpha val="7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椭圆 73"/>
          <p:cNvSpPr/>
          <p:nvPr/>
        </p:nvSpPr>
        <p:spPr>
          <a:xfrm>
            <a:off x="5695470" y="1905011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椭圆 74"/>
          <p:cNvSpPr/>
          <p:nvPr/>
        </p:nvSpPr>
        <p:spPr>
          <a:xfrm>
            <a:off x="5682513" y="4367552"/>
            <a:ext cx="900000" cy="900000"/>
          </a:xfrm>
          <a:prstGeom prst="ellipse">
            <a:avLst/>
          </a:prstGeom>
          <a:solidFill>
            <a:srgbClr val="002060">
              <a:alpha val="4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6558576" y="2275599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>
            <a:off x="4464134" y="3128643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椭圆 77"/>
          <p:cNvSpPr/>
          <p:nvPr/>
        </p:nvSpPr>
        <p:spPr>
          <a:xfrm>
            <a:off x="6918154" y="3135101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TextBox 12"/>
          <p:cNvSpPr txBox="1"/>
          <p:nvPr/>
        </p:nvSpPr>
        <p:spPr>
          <a:xfrm>
            <a:off x="5753422" y="1957540"/>
            <a:ext cx="811813" cy="8217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战略顾问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委员会</a:t>
            </a:r>
            <a:endParaRPr lang="zh-CN" altLang="en-US" sz="9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专家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咨询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战略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建议</a:t>
            </a:r>
          </a:p>
        </p:txBody>
      </p:sp>
      <p:sp>
        <p:nvSpPr>
          <p:cNvPr id="80" name="TextBox 12"/>
          <p:cNvSpPr txBox="1"/>
          <p:nvPr/>
        </p:nvSpPr>
        <p:spPr>
          <a:xfrm>
            <a:off x="6957802" y="3183792"/>
            <a:ext cx="828258" cy="8217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金融与投资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委员会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基金、投资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项目孵化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Box 12"/>
          <p:cNvSpPr txBox="1"/>
          <p:nvPr/>
        </p:nvSpPr>
        <p:spPr>
          <a:xfrm>
            <a:off x="5766674" y="4534239"/>
            <a:ext cx="744647" cy="6370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秘书处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与六总部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执行层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" name="椭圆 81"/>
          <p:cNvSpPr/>
          <p:nvPr/>
        </p:nvSpPr>
        <p:spPr>
          <a:xfrm>
            <a:off x="4839418" y="2279510"/>
            <a:ext cx="900000" cy="900000"/>
          </a:xfrm>
          <a:prstGeom prst="ellipse">
            <a:avLst/>
          </a:prstGeom>
          <a:solidFill>
            <a:srgbClr val="002060">
              <a:alpha val="4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Box 12"/>
          <p:cNvSpPr txBox="1"/>
          <p:nvPr/>
        </p:nvSpPr>
        <p:spPr>
          <a:xfrm>
            <a:off x="6614835" y="2457498"/>
            <a:ext cx="811813" cy="61401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标准委员会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规则、协议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授权、标准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TextBox 12"/>
          <p:cNvSpPr txBox="1"/>
          <p:nvPr/>
        </p:nvSpPr>
        <p:spPr>
          <a:xfrm>
            <a:off x="4529145" y="3165122"/>
            <a:ext cx="780538" cy="8217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内容互译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委员会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内容、语言互译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质量认证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12"/>
          <p:cNvSpPr txBox="1"/>
          <p:nvPr/>
        </p:nvSpPr>
        <p:spPr>
          <a:xfrm>
            <a:off x="4886775" y="2322358"/>
            <a:ext cx="820537" cy="8217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文明守护</a:t>
            </a: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委员会</a:t>
            </a: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底线守护</a:t>
            </a: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文明平衡</a:t>
            </a:r>
          </a:p>
        </p:txBody>
      </p:sp>
      <p:cxnSp>
        <p:nvCxnSpPr>
          <p:cNvPr id="86" name="直接连接符 85"/>
          <p:cNvCxnSpPr/>
          <p:nvPr/>
        </p:nvCxnSpPr>
        <p:spPr>
          <a:xfrm flipH="1">
            <a:off x="6142955" y="2811495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12"/>
          <p:cNvSpPr txBox="1"/>
          <p:nvPr/>
        </p:nvSpPr>
        <p:spPr>
          <a:xfrm>
            <a:off x="5739563" y="3272547"/>
            <a:ext cx="811813" cy="6370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理事会</a:t>
            </a:r>
            <a:endParaRPr lang="en-US" altLang="zh-CN" sz="10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方向治理</a:t>
            </a: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战略</a:t>
            </a:r>
            <a:r>
              <a:rPr lang="zh-CN" altLang="en-US" sz="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决策</a:t>
            </a:r>
            <a:endParaRPr lang="zh-CN" altLang="en-US" sz="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0" name="TextBox 37"/>
          <p:cNvSpPr txBox="1"/>
          <p:nvPr/>
        </p:nvSpPr>
        <p:spPr>
          <a:xfrm>
            <a:off x="621792" y="5574354"/>
            <a:ext cx="11023122" cy="34047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文明工程实行“理事会统筹全局、节点治理推动落地”的两级治理结构。</a:t>
            </a:r>
          </a:p>
        </p:txBody>
      </p:sp>
      <p:pic>
        <p:nvPicPr>
          <p:cNvPr id="95" name="图片 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761" y="3269462"/>
            <a:ext cx="720000" cy="720000"/>
          </a:xfrm>
          <a:prstGeom prst="rect">
            <a:avLst/>
          </a:prstGeom>
          <a:effectLst/>
        </p:spPr>
      </p:pic>
      <p:sp>
        <p:nvSpPr>
          <p:cNvPr id="100" name="TextBox 12"/>
          <p:cNvSpPr txBox="1"/>
          <p:nvPr/>
        </p:nvSpPr>
        <p:spPr>
          <a:xfrm>
            <a:off x="2216516" y="2008064"/>
            <a:ext cx="811813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方向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治理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愿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景、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协议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、标准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TextBox 12"/>
          <p:cNvSpPr txBox="1"/>
          <p:nvPr/>
        </p:nvSpPr>
        <p:spPr>
          <a:xfrm>
            <a:off x="1073753" y="2899410"/>
            <a:ext cx="811813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治理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品牌、接口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直接连接符 5"/>
          <p:cNvCxnSpPr>
            <a:stCxn id="32" idx="4"/>
            <a:endCxn id="2" idx="0"/>
          </p:cNvCxnSpPr>
          <p:nvPr/>
        </p:nvCxnSpPr>
        <p:spPr>
          <a:xfrm>
            <a:off x="2645542" y="2930401"/>
            <a:ext cx="0" cy="1672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rot="8640000">
            <a:off x="3028329" y="4047880"/>
            <a:ext cx="0" cy="1672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 rot="4320000">
            <a:off x="3244108" y="3372139"/>
            <a:ext cx="0" cy="1672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 rot="-4320000">
            <a:off x="2060223" y="3359073"/>
            <a:ext cx="0" cy="1672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2"/>
          <p:cNvSpPr txBox="1"/>
          <p:nvPr/>
        </p:nvSpPr>
        <p:spPr>
          <a:xfrm>
            <a:off x="3393118" y="2915263"/>
            <a:ext cx="811813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治理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授权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评估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运营、孵化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6" name="TextBox 12"/>
          <p:cNvSpPr txBox="1"/>
          <p:nvPr/>
        </p:nvSpPr>
        <p:spPr>
          <a:xfrm>
            <a:off x="1488563" y="4271383"/>
            <a:ext cx="811813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治理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收益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风控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椭圆 119"/>
          <p:cNvSpPr/>
          <p:nvPr/>
        </p:nvSpPr>
        <p:spPr>
          <a:xfrm>
            <a:off x="9101584" y="2020956"/>
            <a:ext cx="900000" cy="900000"/>
          </a:xfrm>
          <a:prstGeom prst="ellipse">
            <a:avLst/>
          </a:prstGeom>
          <a:solidFill>
            <a:srgbClr val="7030A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椭圆 121"/>
          <p:cNvSpPr/>
          <p:nvPr/>
        </p:nvSpPr>
        <p:spPr>
          <a:xfrm>
            <a:off x="9095431" y="4230813"/>
            <a:ext cx="900000" cy="90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椭圆 125"/>
          <p:cNvSpPr/>
          <p:nvPr/>
        </p:nvSpPr>
        <p:spPr>
          <a:xfrm>
            <a:off x="8149234" y="3613626"/>
            <a:ext cx="900000" cy="90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0" name="TextBox 12"/>
          <p:cNvSpPr txBox="1"/>
          <p:nvPr/>
        </p:nvSpPr>
        <p:spPr>
          <a:xfrm>
            <a:off x="9145677" y="2074750"/>
            <a:ext cx="811813" cy="79868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日常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活动执行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1" name="椭圆 150"/>
          <p:cNvSpPr/>
          <p:nvPr/>
        </p:nvSpPr>
        <p:spPr>
          <a:xfrm>
            <a:off x="8161085" y="2538401"/>
            <a:ext cx="900000" cy="900000"/>
          </a:xfrm>
          <a:prstGeom prst="ellipse">
            <a:avLst/>
          </a:prstGeom>
          <a:solidFill>
            <a:srgbClr val="7030A0">
              <a:alpha val="5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4" name="TextBox 12"/>
          <p:cNvSpPr txBox="1"/>
          <p:nvPr/>
        </p:nvSpPr>
        <p:spPr>
          <a:xfrm>
            <a:off x="8166745" y="2581906"/>
            <a:ext cx="899999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en-US" altLang="zh-CN" sz="8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与互译中心</a:t>
            </a:r>
            <a:endParaRPr lang="en-US" altLang="zh-CN" sz="8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采集、语言</a:t>
            </a:r>
            <a:r>
              <a: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互</a:t>
            </a: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译</a:t>
            </a:r>
            <a:endParaRPr lang="en-US" altLang="zh-CN" sz="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本地</a:t>
            </a:r>
            <a:r>
              <a: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认证</a:t>
            </a:r>
            <a:endParaRPr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5" name="直接连接符 154"/>
          <p:cNvCxnSpPr>
            <a:stCxn id="120" idx="4"/>
            <a:endCxn id="118" idx="0"/>
          </p:cNvCxnSpPr>
          <p:nvPr/>
        </p:nvCxnSpPr>
        <p:spPr>
          <a:xfrm flipH="1">
            <a:off x="9549069" y="2920956"/>
            <a:ext cx="2515" cy="2106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直接连接符 155"/>
          <p:cNvCxnSpPr/>
          <p:nvPr/>
        </p:nvCxnSpPr>
        <p:spPr>
          <a:xfrm>
            <a:off x="9951004" y="3808633"/>
            <a:ext cx="172800" cy="7348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直接连接符 156"/>
          <p:cNvCxnSpPr/>
          <p:nvPr/>
        </p:nvCxnSpPr>
        <p:spPr>
          <a:xfrm flipH="1">
            <a:off x="8993168" y="3765694"/>
            <a:ext cx="151200" cy="80927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>
            <a:off x="8986684" y="3243972"/>
            <a:ext cx="186423" cy="11038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TextBox 12"/>
          <p:cNvSpPr txBox="1"/>
          <p:nvPr/>
        </p:nvSpPr>
        <p:spPr>
          <a:xfrm>
            <a:off x="9152162" y="3338084"/>
            <a:ext cx="811813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各节点</a:t>
            </a:r>
            <a:endParaRPr lang="en-US" altLang="zh-CN" sz="10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治理委员会</a:t>
            </a:r>
            <a:endParaRPr sz="10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0" name="直接连接符 159"/>
          <p:cNvCxnSpPr/>
          <p:nvPr/>
        </p:nvCxnSpPr>
        <p:spPr>
          <a:xfrm flipH="1">
            <a:off x="9547946" y="4038072"/>
            <a:ext cx="3638" cy="199188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 rot="660000" flipV="1">
            <a:off x="9957304" y="3261771"/>
            <a:ext cx="140400" cy="110382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椭圆 161"/>
          <p:cNvSpPr/>
          <p:nvPr/>
        </p:nvSpPr>
        <p:spPr>
          <a:xfrm>
            <a:off x="2833663" y="4102859"/>
            <a:ext cx="1080000" cy="1080000"/>
          </a:xfrm>
          <a:prstGeom prst="ellipse">
            <a:avLst/>
          </a:prstGeom>
          <a:solidFill>
            <a:srgbClr val="0C24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TextBox 12"/>
          <p:cNvSpPr txBox="1"/>
          <p:nvPr/>
        </p:nvSpPr>
        <p:spPr>
          <a:xfrm>
            <a:off x="2880823" y="4276507"/>
            <a:ext cx="978622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激励治理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分配、参与</a:t>
            </a:r>
            <a:endParaRPr lang="en-US" alt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贡献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值、激励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池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4" name="直接连接符 163"/>
          <p:cNvCxnSpPr/>
          <p:nvPr/>
        </p:nvCxnSpPr>
        <p:spPr>
          <a:xfrm rot="-8640000">
            <a:off x="2247520" y="4037075"/>
            <a:ext cx="0" cy="167269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椭圆 164"/>
          <p:cNvSpPr/>
          <p:nvPr/>
        </p:nvSpPr>
        <p:spPr>
          <a:xfrm>
            <a:off x="4823054" y="3996134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6" name="TextBox 12"/>
          <p:cNvSpPr txBox="1"/>
          <p:nvPr/>
        </p:nvSpPr>
        <p:spPr>
          <a:xfrm>
            <a:off x="4867147" y="4031012"/>
            <a:ext cx="811813" cy="89101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仲裁委员会</a:t>
            </a: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纠纷裁决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争议复核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协议执行</a:t>
            </a:r>
          </a:p>
        </p:txBody>
      </p:sp>
      <p:cxnSp>
        <p:nvCxnSpPr>
          <p:cNvPr id="167" name="直接连接符 166"/>
          <p:cNvCxnSpPr/>
          <p:nvPr/>
        </p:nvCxnSpPr>
        <p:spPr>
          <a:xfrm rot="2700000" flipH="1">
            <a:off x="6609750" y="3031035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rot="5400000" flipH="1">
            <a:off x="6756212" y="3442848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rot="5400000" flipH="1">
            <a:off x="5532803" y="3446387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flipH="1">
            <a:off x="6140440" y="4038895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rot="8100000" flipH="1">
            <a:off x="6573965" y="3876895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椭圆 171"/>
          <p:cNvSpPr/>
          <p:nvPr/>
        </p:nvSpPr>
        <p:spPr>
          <a:xfrm>
            <a:off x="6558012" y="4004969"/>
            <a:ext cx="900000" cy="900000"/>
          </a:xfrm>
          <a:prstGeom prst="ellipse">
            <a:avLst/>
          </a:prstGeom>
          <a:solidFill>
            <a:srgbClr val="00206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3" name="TextBox 12"/>
          <p:cNvSpPr txBox="1"/>
          <p:nvPr/>
        </p:nvSpPr>
        <p:spPr>
          <a:xfrm>
            <a:off x="6602105" y="4052817"/>
            <a:ext cx="811813" cy="82176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廉洁与审计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委员会</a:t>
            </a:r>
            <a:endParaRPr lang="zh-CN" altLang="en-US" sz="9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监督、审计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风险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控制</a:t>
            </a:r>
          </a:p>
        </p:txBody>
      </p:sp>
      <p:cxnSp>
        <p:nvCxnSpPr>
          <p:cNvPr id="174" name="直接连接符 173"/>
          <p:cNvCxnSpPr/>
          <p:nvPr/>
        </p:nvCxnSpPr>
        <p:spPr>
          <a:xfrm rot="8100000" flipH="1">
            <a:off x="5681291" y="3038140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rot="2700000" flipH="1">
            <a:off x="5730652" y="3883942"/>
            <a:ext cx="2515" cy="32400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6" name="TextBox 12"/>
          <p:cNvSpPr txBox="1"/>
          <p:nvPr/>
        </p:nvSpPr>
        <p:spPr>
          <a:xfrm>
            <a:off x="10045677" y="2642710"/>
            <a:ext cx="900000" cy="72943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人才与</a:t>
            </a:r>
            <a:r>
              <a:rPr lang="zh-CN" altLang="en-US" sz="8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机构</a:t>
            </a:r>
            <a:endParaRPr lang="en-US" altLang="zh-CN" sz="8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合作中心</a:t>
            </a:r>
            <a:endParaRPr lang="en-US" altLang="zh-CN" sz="8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人才</a:t>
            </a: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组织、机构连接</a:t>
            </a:r>
            <a:endParaRPr lang="en-US" altLang="zh-CN" sz="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社会</a:t>
            </a:r>
            <a:r>
              <a: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协作</a:t>
            </a:r>
            <a:endParaRPr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7" name="TextBox 12"/>
          <p:cNvSpPr txBox="1"/>
          <p:nvPr/>
        </p:nvSpPr>
        <p:spPr>
          <a:xfrm>
            <a:off x="10133141" y="3703196"/>
            <a:ext cx="811813" cy="79868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项目孵化</a:t>
            </a: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筛选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产业转化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孵化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8" name="TextBox 12"/>
          <p:cNvSpPr txBox="1"/>
          <p:nvPr/>
        </p:nvSpPr>
        <p:spPr>
          <a:xfrm>
            <a:off x="9127857" y="4217579"/>
            <a:ext cx="856044" cy="89101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财务</a:t>
            </a:r>
            <a:endParaRPr lang="en-US" altLang="zh-CN" sz="8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8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合规中心</a:t>
            </a:r>
            <a:endParaRPr lang="en-US" altLang="zh-CN" sz="8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财务管理</a:t>
            </a:r>
            <a:endParaRPr lang="en-US" altLang="zh-CN" sz="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本地审计</a:t>
            </a:r>
            <a:endParaRPr lang="en-US" altLang="zh-CN" sz="7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7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</a:t>
            </a:r>
            <a:r>
              <a: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规执行</a:t>
            </a:r>
            <a:endParaRPr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9" name="TextBox 12"/>
          <p:cNvSpPr txBox="1"/>
          <p:nvPr/>
        </p:nvSpPr>
        <p:spPr>
          <a:xfrm>
            <a:off x="8200260" y="3693010"/>
            <a:ext cx="811813" cy="79868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资本合作中心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投资人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基金合作</a:t>
            </a:r>
            <a:endParaRPr lang="en-US" altLang="zh-CN" sz="8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资本组织</a:t>
            </a:r>
            <a:endParaRPr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1886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单个枢纽节点</a:t>
            </a:r>
            <a:r>
              <a:rPr lang="zh-CN" altLang="en-US" sz="3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投资需求</a:t>
            </a:r>
            <a:endParaRPr sz="3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一个枢纽节点一座华文城，面积在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万㎡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—100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万㎡之间，资金需求从数亿美元到数百亿美元不等。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29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58" name="TextBox 3"/>
          <p:cNvSpPr txBox="1"/>
          <p:nvPr/>
        </p:nvSpPr>
        <p:spPr>
          <a:xfrm>
            <a:off x="621792" y="2027802"/>
            <a:ext cx="10853928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投入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板块                                                         启动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型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                                              标准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型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                                                       旗舰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型节点</a:t>
            </a:r>
            <a:endParaRPr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21792" y="2349500"/>
            <a:ext cx="108539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3"/>
          <p:cNvSpPr txBox="1"/>
          <p:nvPr/>
        </p:nvSpPr>
        <p:spPr>
          <a:xfrm>
            <a:off x="644337" y="2464989"/>
            <a:ext cx="10853928" cy="19082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华文城基建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 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—40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—100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—150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TextBox 3"/>
          <p:cNvSpPr txBox="1"/>
          <p:nvPr/>
        </p:nvSpPr>
        <p:spPr>
          <a:xfrm>
            <a:off x="644337" y="2810764"/>
            <a:ext cx="10853928" cy="19082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文明空间布置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投入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—5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—10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TextBox 3"/>
          <p:cNvSpPr txBox="1"/>
          <p:nvPr/>
        </p:nvSpPr>
        <p:spPr>
          <a:xfrm>
            <a:off x="644337" y="3156539"/>
            <a:ext cx="10853928" cy="19082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内容与互译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投入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—5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—15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3"/>
          <p:cNvSpPr txBox="1"/>
          <p:nvPr/>
        </p:nvSpPr>
        <p:spPr>
          <a:xfrm>
            <a:off x="644337" y="3499123"/>
            <a:ext cx="10853928" cy="19082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团队及日常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—2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               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—15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TextBox 3"/>
          <p:cNvSpPr txBox="1"/>
          <p:nvPr/>
        </p:nvSpPr>
        <p:spPr>
          <a:xfrm>
            <a:off x="644337" y="3842664"/>
            <a:ext cx="10853928" cy="19082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节点项目孵化</a:t>
            </a:r>
            <a:r>
              <a:rPr lang="zh-CN" alt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基金	</a:t>
            </a:r>
            <a:r>
              <a:rPr lang="zh-CN" altLang="en-US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</a:t>
            </a:r>
            <a:r>
              <a:rPr lang="en-US" altLang="zh-CN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</a:t>
            </a:r>
            <a:r>
              <a:rPr lang="zh-CN" altLang="en-US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—10</a:t>
            </a:r>
            <a:r>
              <a:rPr lang="zh-CN" alt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	</a:t>
            </a:r>
            <a:r>
              <a:rPr lang="zh-CN" altLang="en-US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</a:t>
            </a:r>
            <a:r>
              <a:rPr lang="en-US" altLang="zh-CN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—30</a:t>
            </a:r>
            <a:r>
              <a:rPr lang="zh-CN" alt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	</a:t>
            </a:r>
            <a:r>
              <a:rPr lang="zh-CN" altLang="en-US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</a:t>
            </a:r>
            <a:r>
              <a:rPr lang="en-US" altLang="zh-CN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—50</a:t>
            </a:r>
            <a:r>
              <a:rPr lang="zh-CN" alt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</a:t>
            </a:r>
            <a:r>
              <a:rPr lang="en-US" altLang="zh-CN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sz="1000" dirty="0">
              <a:solidFill>
                <a:schemeClr val="accent3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621792" y="4188028"/>
            <a:ext cx="108539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3"/>
          <p:cNvSpPr txBox="1"/>
          <p:nvPr/>
        </p:nvSpPr>
        <p:spPr>
          <a:xfrm>
            <a:off x="644337" y="4342572"/>
            <a:ext cx="10853928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总计                                                             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—62</a:t>
            </a: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</a:t>
            </a:r>
            <a:r>
              <a:rPr lang="en-US" altLang="zh-CN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—160</a:t>
            </a: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                                            </a:t>
            </a:r>
            <a:r>
              <a:rPr lang="en-US" altLang="zh-CN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en-US" altLang="zh-CN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—240</a:t>
            </a:r>
            <a:r>
              <a:rPr lang="zh-CN" altLang="en-US" sz="1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</a:t>
            </a: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endParaRPr sz="11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3"/>
          <p:cNvSpPr txBox="1"/>
          <p:nvPr/>
        </p:nvSpPr>
        <p:spPr>
          <a:xfrm>
            <a:off x="644337" y="5565703"/>
            <a:ext cx="1051560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单个枢纽节点应采用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“分期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建设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基金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孵化”的方式进入，首期启动、持续扩募、滚动投资。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122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9605457" y="2006471"/>
            <a:ext cx="1965960" cy="288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资本如何进入枢纽节点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以节点基金为资本入口，以项目公司为投资载体，以分期建设和滚动孵化降低单点投入压力。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4337" y="2006471"/>
            <a:ext cx="1965960" cy="288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790641" y="2171063"/>
            <a:ext cx="50292" cy="2520000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36945" y="2105283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节点基金投资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6945" y="2468151"/>
            <a:ext cx="1554480" cy="192975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由节点文明基金参与整个枢纽节点建设与孵化。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适合：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主权基金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家族办公室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城市基金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战略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投资人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884617" y="2006471"/>
            <a:ext cx="1965960" cy="288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3030921" y="2171063"/>
            <a:ext cx="50292" cy="25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177225" y="2105283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华文城资产投资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7225" y="2474729"/>
            <a:ext cx="1554480" cy="169892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投资华文城土地、建筑、商业空间与城市配套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适合：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地产资本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旅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资本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城市更新资本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商业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空间运营方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24897" y="2006471"/>
            <a:ext cx="1965960" cy="288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9751863" y="2171063"/>
            <a:ext cx="50292" cy="2520000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17505" y="2105283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文明空间专项投资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17505" y="2474729"/>
            <a:ext cx="1554480" cy="192975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投资文明空间展陈、长卷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展示与</a:t>
            </a: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沉浸体验系统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适合</a:t>
            </a: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旅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文化基金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展陈公司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科技公司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品牌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合作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</a:t>
            </a:r>
            <a:endParaRPr 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65177" y="2006471"/>
            <a:ext cx="1965960" cy="288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7511481" y="2171063"/>
            <a:ext cx="50292" cy="2520000"/>
          </a:xfrm>
          <a:prstGeom prst="round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657785" y="2105283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内容与互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译投资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57785" y="2474729"/>
            <a:ext cx="1554480" cy="192975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投资内容库、互译中心、版权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合作与</a:t>
            </a: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多语言传播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适合：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出版机构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教育基金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翻译机构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服务资本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252058" y="2157666"/>
            <a:ext cx="50292" cy="2520000"/>
          </a:xfrm>
          <a:prstGeom prst="round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898065" y="2105283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投资孵化项目</a:t>
            </a:r>
            <a:endParaRPr dirty="0">
              <a:solidFill>
                <a:srgbClr val="D6B66A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98065" y="2474729"/>
            <a:ext cx="1554480" cy="192975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投资节点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孵化的</a:t>
            </a: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项目公司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、分支节点与</a:t>
            </a:r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互译中心</a:t>
            </a:r>
            <a:r>
              <a:rPr lang="zh-CN" altLang="en-US" sz="10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0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适合：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风险投资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产业资本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本地企业家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大学基金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城市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资本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30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矩形 6"/>
          <p:cNvSpPr/>
          <p:nvPr/>
        </p:nvSpPr>
        <p:spPr>
          <a:xfrm>
            <a:off x="594360" y="5544054"/>
            <a:ext cx="11109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节点基金 → 华文城建设 → 文明空间运营 → 内容互译增长 → 项目孵化 → 分支复制 → 资本退出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3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9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7"/>
          <p:cNvSpPr/>
          <p:nvPr/>
        </p:nvSpPr>
        <p:spPr>
          <a:xfrm>
            <a:off x="644337" y="1965960"/>
            <a:ext cx="5299263" cy="3764816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交叉持股与资本退出机制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以权益连接平台、节点、分支与项目，以多路径退出提高资本流动性。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3791" y="2171062"/>
            <a:ext cx="50292" cy="3372991"/>
          </a:xfrm>
          <a:prstGeom prst="round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52695" y="2197883"/>
            <a:ext cx="1581912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交叉持股</a:t>
            </a:r>
            <a:endParaRPr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7905" y="2635043"/>
            <a:ext cx="4572601" cy="266842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持股节点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品牌</a:t>
            </a:r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、系统、规则与全球接口形成平台</a:t>
            </a: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权益</a:t>
            </a:r>
            <a:endParaRPr lang="en-US" altLang="zh-CN" sz="11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节点参股平台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节点</a:t>
            </a:r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通过基金或战略权益参与平台长期</a:t>
            </a: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增长</a:t>
            </a:r>
            <a:endParaRPr lang="en-US" altLang="zh-CN" sz="11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节点持股分支节点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枢纽</a:t>
            </a:r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节点孵化并持有城市、大学、行业与互译中心节点</a:t>
            </a: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权益</a:t>
            </a:r>
            <a:endParaRPr lang="en-US" altLang="zh-CN" sz="11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基金持股项目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节点</a:t>
            </a:r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基金投资内容、互译、教育、</a:t>
            </a:r>
            <a:r>
              <a:rPr lang="en-US" altLang="zh-CN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、文创、版权与数据</a:t>
            </a: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endParaRPr lang="en-US" altLang="zh-CN" sz="11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11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反哺</a:t>
            </a: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</a:t>
            </a:r>
            <a:endParaRPr lang="en-US" altLang="zh-CN" sz="11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项目</a:t>
            </a:r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成长后通过分成、授权、服务与跨节点复制反哺平台和节点</a:t>
            </a:r>
            <a:endParaRPr sz="110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31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矩形 6"/>
          <p:cNvSpPr/>
          <p:nvPr/>
        </p:nvSpPr>
        <p:spPr>
          <a:xfrm>
            <a:off x="594360" y="6039413"/>
            <a:ext cx="11109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资本进入节点后，不只是等待单一项目回报，而是进入平台、节点、分支与项目相互持股、相互放大的权益网络。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3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5" name="Rounded Rectangle 7"/>
          <p:cNvSpPr/>
          <p:nvPr/>
        </p:nvSpPr>
        <p:spPr>
          <a:xfrm>
            <a:off x="6222177" y="1976225"/>
            <a:ext cx="5299263" cy="3764816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10"/>
          <p:cNvSpPr/>
          <p:nvPr/>
        </p:nvSpPr>
        <p:spPr>
          <a:xfrm>
            <a:off x="6395308" y="2184198"/>
            <a:ext cx="50292" cy="3372991"/>
          </a:xfrm>
          <a:prstGeom prst="roundRect">
            <a:avLst/>
          </a:prstGeom>
          <a:solidFill>
            <a:srgbClr val="1667A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11"/>
          <p:cNvSpPr txBox="1"/>
          <p:nvPr/>
        </p:nvSpPr>
        <p:spPr>
          <a:xfrm>
            <a:off x="6735752" y="2227975"/>
            <a:ext cx="1581912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退出路径</a:t>
            </a:r>
            <a:endParaRPr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12"/>
          <p:cNvSpPr txBox="1"/>
          <p:nvPr/>
        </p:nvSpPr>
        <p:spPr>
          <a:xfrm>
            <a:off x="6735752" y="2704817"/>
            <a:ext cx="4572601" cy="257609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并购</a:t>
            </a: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退出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成熟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项目被产业集团、基金或其他节点</a:t>
            </a: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并购</a:t>
            </a:r>
            <a:endParaRPr lang="en-US" altLang="zh-CN" sz="10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内部转让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退出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建立文明工程内部股权转让、回购与接盘</a:t>
            </a: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机制</a:t>
            </a:r>
            <a:endParaRPr lang="en-US" altLang="zh-CN" sz="10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资本市场退出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IPO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SPAC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REITs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、类</a:t>
            </a:r>
            <a:r>
              <a:rPr lang="en-US" altLang="zh-CN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REITs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、项目组合</a:t>
            </a: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证券化</a:t>
            </a:r>
            <a:endParaRPr lang="en-US" altLang="zh-CN" sz="10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基金</a:t>
            </a: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份额</a:t>
            </a: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退出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基金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份额转让、后续基金承接、机构</a:t>
            </a: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接盘</a:t>
            </a:r>
            <a:endParaRPr lang="en-US" altLang="zh-CN" sz="1000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资产</a:t>
            </a: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证券化</a:t>
            </a: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退出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文明</a:t>
            </a:r>
            <a:r>
              <a:rPr lang="zh-CN" altLang="en-US" sz="100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空间、商业配套、版权收益包、项目股权组合证券化</a:t>
            </a:r>
            <a:endParaRPr sz="100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3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节点投资收益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放大逻辑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基础收益保障运营，资产升值提升底盘，项目孵化与资本接力打开增长空间。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32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矩形 6"/>
          <p:cNvSpPr/>
          <p:nvPr/>
        </p:nvSpPr>
        <p:spPr>
          <a:xfrm>
            <a:off x="1214692" y="6010564"/>
            <a:ext cx="9834534" cy="30777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rgbClr val="D6B66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文明工程不只是一个工程，每个孵化项目背后都连接着国家级力量；上百个节点持续孵化，将构建起独特的文明资本生态。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3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5" name="TextBox 3"/>
          <p:cNvSpPr txBox="1"/>
          <p:nvPr/>
        </p:nvSpPr>
        <p:spPr>
          <a:xfrm>
            <a:off x="1757464" y="5115763"/>
            <a:ext cx="4513634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门票｜会员｜会议会展｜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课程｜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培训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｜研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学｜翻译服务｜版权｜出版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文创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销售｜艺术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交易｜品牌联名｜场地租赁｜商业零售｜直播活动｜国际论坛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机构入驻｜数据服务｜认证服务｜赞助冠名 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全区域销售服务吸金</a:t>
            </a: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3"/>
          <p:cNvSpPr txBox="1"/>
          <p:nvPr/>
        </p:nvSpPr>
        <p:spPr>
          <a:xfrm>
            <a:off x="2195108" y="4307221"/>
            <a:ext cx="3638346" cy="3754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城市地标｜低价土地｜政策补贴｜品牌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｜内容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区域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网络的扩大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3"/>
          <p:cNvSpPr txBox="1"/>
          <p:nvPr/>
        </p:nvSpPr>
        <p:spPr>
          <a:xfrm>
            <a:off x="2835930" y="3085097"/>
            <a:ext cx="2356701" cy="54476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节点基金｜项目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分支复制 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跨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节点协同｜政府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配套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资产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证券化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｜金融衍生 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| 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独角兽组合 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5336845" y="3522327"/>
            <a:ext cx="25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5300392" y="3486327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5767315" y="4394237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6273152" y="5321609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3"/>
          <p:cNvSpPr txBox="1"/>
          <p:nvPr/>
        </p:nvSpPr>
        <p:spPr>
          <a:xfrm>
            <a:off x="5575168" y="3212550"/>
            <a:ext cx="1113582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资本放大</a:t>
            </a:r>
            <a:endParaRPr lang="en-US" altLang="zh-CN" sz="1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3"/>
          <p:cNvSpPr txBox="1"/>
          <p:nvPr/>
        </p:nvSpPr>
        <p:spPr>
          <a:xfrm>
            <a:off x="6035039" y="4478944"/>
            <a:ext cx="4308706" cy="17543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把一次性建设</a:t>
            </a: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投入转化</a:t>
            </a: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为长期持有、长期授权、长期增值的复合</a:t>
            </a: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资产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3"/>
          <p:cNvSpPr txBox="1"/>
          <p:nvPr/>
        </p:nvSpPr>
        <p:spPr>
          <a:xfrm>
            <a:off x="6035040" y="4122002"/>
            <a:ext cx="1123929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资产升值</a:t>
            </a:r>
            <a:endParaRPr lang="en-US" altLang="zh-CN" sz="1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3"/>
          <p:cNvSpPr txBox="1"/>
          <p:nvPr/>
        </p:nvSpPr>
        <p:spPr>
          <a:xfrm>
            <a:off x="5566615" y="3549464"/>
            <a:ext cx="4083223" cy="17543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让一个节点不断生成新的投资标的、新的融资入口和新的资本</a:t>
            </a: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出口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3"/>
          <p:cNvSpPr txBox="1"/>
          <p:nvPr/>
        </p:nvSpPr>
        <p:spPr>
          <a:xfrm>
            <a:off x="6596845" y="5412374"/>
            <a:ext cx="3267002" cy="17543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9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以多元运营收入支撑节点日常运转，形成可持续现金流</a:t>
            </a:r>
            <a:r>
              <a:rPr lang="zh-CN" altLang="en-US" sz="9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底盘</a:t>
            </a:r>
            <a:endParaRPr lang="en-US" altLang="zh-CN" sz="9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3"/>
          <p:cNvSpPr txBox="1"/>
          <p:nvPr/>
        </p:nvSpPr>
        <p:spPr>
          <a:xfrm>
            <a:off x="6596845" y="5043295"/>
            <a:ext cx="967395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基础现金流</a:t>
            </a:r>
            <a:endParaRPr lang="en-US" altLang="zh-CN" sz="1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5826345" y="4427909"/>
            <a:ext cx="25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309152" y="5358191"/>
            <a:ext cx="25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80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工程远景：全球文明网络建成后的世界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用连接规模、语言互通、表达平衡、创新</a:t>
            </a:r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协作、资本规模与自建指数，衡量</a:t>
            </a: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文明工程对世界的长期改变。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33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矩形 6"/>
          <p:cNvSpPr/>
          <p:nvPr/>
        </p:nvSpPr>
        <p:spPr>
          <a:xfrm>
            <a:off x="594360" y="5980421"/>
            <a:ext cx="11109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注：本页为文明工程</a:t>
            </a:r>
            <a:r>
              <a:rPr lang="en-US" altLang="zh-CN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年远景目标，部分指标为工程自定义指数，需在实践中持续校准。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3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49" name="Rounded Rectangle 29"/>
          <p:cNvSpPr/>
          <p:nvPr/>
        </p:nvSpPr>
        <p:spPr>
          <a:xfrm>
            <a:off x="652353" y="3932492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9"/>
          <p:cNvSpPr/>
          <p:nvPr/>
        </p:nvSpPr>
        <p:spPr>
          <a:xfrm>
            <a:off x="652353" y="1947564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11"/>
          <p:cNvSpPr txBox="1"/>
          <p:nvPr/>
        </p:nvSpPr>
        <p:spPr>
          <a:xfrm>
            <a:off x="834350" y="2046376"/>
            <a:ext cx="2107761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用户连接量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12"/>
          <p:cNvSpPr txBox="1"/>
          <p:nvPr/>
        </p:nvSpPr>
        <p:spPr>
          <a:xfrm>
            <a:off x="968952" y="2472777"/>
            <a:ext cx="1791929" cy="98334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</a:t>
            </a:r>
            <a:r>
              <a:rPr lang="en-US" altLang="zh-CN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枢纽 </a:t>
            </a:r>
            <a:r>
              <a:rPr lang="en-US" altLang="zh-CN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5</a:t>
            </a:r>
            <a:r>
              <a:rPr lang="zh-CN" altLang="en-US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en-US" altLang="zh-CN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枢纽 </a:t>
            </a:r>
            <a:r>
              <a:rPr lang="en-US" altLang="zh-CN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10</a:t>
            </a:r>
            <a:r>
              <a:rPr lang="zh-CN" altLang="en-US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  </a:t>
            </a:r>
            <a:r>
              <a:rPr lang="en-US" altLang="zh-CN" sz="17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7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7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  <a:endParaRPr sz="17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Rounded Rectangle 14"/>
          <p:cNvSpPr/>
          <p:nvPr/>
        </p:nvSpPr>
        <p:spPr>
          <a:xfrm>
            <a:off x="3420080" y="1952245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19"/>
          <p:cNvSpPr/>
          <p:nvPr/>
        </p:nvSpPr>
        <p:spPr>
          <a:xfrm>
            <a:off x="6218859" y="1947564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24"/>
          <p:cNvSpPr/>
          <p:nvPr/>
        </p:nvSpPr>
        <p:spPr>
          <a:xfrm>
            <a:off x="9001640" y="1949007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ounded Rectangle 9"/>
          <p:cNvSpPr/>
          <p:nvPr/>
        </p:nvSpPr>
        <p:spPr>
          <a:xfrm>
            <a:off x="3435134" y="3932492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ounded Rectangle 14"/>
          <p:cNvSpPr/>
          <p:nvPr/>
        </p:nvSpPr>
        <p:spPr>
          <a:xfrm>
            <a:off x="6218859" y="3934539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24"/>
          <p:cNvSpPr/>
          <p:nvPr/>
        </p:nvSpPr>
        <p:spPr>
          <a:xfrm>
            <a:off x="9001640" y="3932492"/>
            <a:ext cx="2455200" cy="18000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11"/>
          <p:cNvSpPr txBox="1"/>
          <p:nvPr/>
        </p:nvSpPr>
        <p:spPr>
          <a:xfrm>
            <a:off x="3612104" y="2051057"/>
            <a:ext cx="2085294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语言互通能力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11"/>
          <p:cNvSpPr txBox="1"/>
          <p:nvPr/>
        </p:nvSpPr>
        <p:spPr>
          <a:xfrm>
            <a:off x="6410882" y="2046376"/>
            <a:ext cx="1998279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语言文明表达占比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extBox 11"/>
          <p:cNvSpPr txBox="1"/>
          <p:nvPr/>
        </p:nvSpPr>
        <p:spPr>
          <a:xfrm>
            <a:off x="9193663" y="2047819"/>
            <a:ext cx="2029751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互译备份产出量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11"/>
          <p:cNvSpPr txBox="1"/>
          <p:nvPr/>
        </p:nvSpPr>
        <p:spPr>
          <a:xfrm>
            <a:off x="817702" y="4026534"/>
            <a:ext cx="2116394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问题发现与解决量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11"/>
          <p:cNvSpPr txBox="1"/>
          <p:nvPr/>
        </p:nvSpPr>
        <p:spPr>
          <a:xfrm>
            <a:off x="3627157" y="4025354"/>
            <a:ext cx="2053989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文明创作产出量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11"/>
          <p:cNvSpPr txBox="1"/>
          <p:nvPr/>
        </p:nvSpPr>
        <p:spPr>
          <a:xfrm>
            <a:off x="6302761" y="4026715"/>
            <a:ext cx="2253718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</a:t>
            </a:r>
            <a:r>
              <a:rPr lang="zh-CN" altLang="en-US" sz="14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资本生态目标规模</a:t>
            </a:r>
            <a:endParaRPr sz="14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11"/>
          <p:cNvSpPr txBox="1"/>
          <p:nvPr/>
        </p:nvSpPr>
        <p:spPr>
          <a:xfrm>
            <a:off x="9193664" y="4029752"/>
            <a:ext cx="2048256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能力提升指数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TextBox 12"/>
          <p:cNvSpPr txBox="1"/>
          <p:nvPr/>
        </p:nvSpPr>
        <p:spPr>
          <a:xfrm>
            <a:off x="9348023" y="2453501"/>
            <a:ext cx="1791929" cy="10064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14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tokens</a:t>
            </a:r>
            <a:endParaRPr 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en-US" altLang="zh-CN" sz="14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14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tokens</a:t>
            </a:r>
            <a:endParaRPr 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en-US" altLang="zh-CN" sz="14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zh-CN" altLang="en-US" sz="14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tokens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Box 12"/>
          <p:cNvSpPr txBox="1"/>
          <p:nvPr/>
        </p:nvSpPr>
        <p:spPr>
          <a:xfrm>
            <a:off x="979934" y="4434243"/>
            <a:ext cx="1791929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亿次</a:t>
            </a:r>
            <a:endParaRPr lang="en-US"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亿次</a:t>
            </a:r>
            <a:endParaRPr lang="en-US"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r>
              <a:rPr lang="zh-CN" altLang="en-US" sz="1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endParaRPr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Box 12"/>
          <p:cNvSpPr txBox="1"/>
          <p:nvPr/>
        </p:nvSpPr>
        <p:spPr>
          <a:xfrm>
            <a:off x="3735863" y="2438894"/>
            <a:ext cx="2071843" cy="109876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zh-CN" altLang="en-US" sz="15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en-US" altLang="zh-CN" sz="15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en-US" altLang="zh-CN" sz="15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zh-CN" altLang="en-US" sz="15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人口</a:t>
            </a:r>
            <a:endParaRPr lang="en-US" altLang="zh-CN" sz="15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zh-CN" altLang="en-US" sz="15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en-US" altLang="zh-CN" sz="15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</a:t>
            </a:r>
            <a:r>
              <a:rPr lang="en-US" altLang="zh-CN" sz="15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zh-CN" altLang="en-US" sz="15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人口</a:t>
            </a:r>
            <a:endParaRPr lang="en-US" sz="15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zh-CN" altLang="en-US" sz="15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en-US" altLang="zh-CN" sz="15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95%+</a:t>
            </a:r>
            <a:r>
              <a:rPr lang="zh-CN" altLang="en-US" sz="15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人口</a:t>
            </a:r>
            <a:endParaRPr sz="15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TextBox 12"/>
          <p:cNvSpPr txBox="1"/>
          <p:nvPr/>
        </p:nvSpPr>
        <p:spPr>
          <a:xfrm>
            <a:off x="6550494" y="2429485"/>
            <a:ext cx="1791929" cy="107567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当前 </a:t>
            </a:r>
            <a:r>
              <a:rPr lang="zh-CN" altLang="en-US" sz="1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</a:t>
            </a:r>
            <a:r>
              <a:rPr lang="en-US" altLang="zh-CN" sz="10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10%-</a:t>
            </a:r>
            <a:r>
              <a:rPr lang="zh-CN" altLang="en-US" sz="10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英语</a:t>
            </a:r>
            <a:r>
              <a:rPr lang="en-US" altLang="zh-CN" sz="10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90%+</a:t>
            </a:r>
            <a:endParaRPr lang="en-US" sz="1000" b="1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zh-CN" altLang="en-US" sz="11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非英语表达升至</a:t>
            </a:r>
            <a:r>
              <a:rPr lang="en-US" altLang="zh-CN" sz="11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20%+</a:t>
            </a:r>
            <a:endParaRPr lang="en-US" altLang="zh-CN" sz="11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升至</a:t>
            </a:r>
            <a:r>
              <a:rPr lang="en-US" altLang="zh-CN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35%+</a:t>
            </a:r>
            <a:endParaRPr lang="en-US" sz="1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升至</a:t>
            </a:r>
            <a:r>
              <a:rPr lang="en-US" altLang="zh-CN" sz="12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50%+</a:t>
            </a:r>
            <a:endParaRPr sz="1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TextBox 12"/>
          <p:cNvSpPr txBox="1"/>
          <p:nvPr/>
        </p:nvSpPr>
        <p:spPr>
          <a:xfrm>
            <a:off x="3766769" y="4413831"/>
            <a:ext cx="1791929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</a:t>
            </a:r>
            <a:endParaRPr 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</a:t>
            </a:r>
            <a:endParaRPr 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</a:t>
            </a:r>
            <a:endParaRPr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TextBox 12"/>
          <p:cNvSpPr txBox="1"/>
          <p:nvPr/>
        </p:nvSpPr>
        <p:spPr>
          <a:xfrm>
            <a:off x="6550494" y="4415878"/>
            <a:ext cx="1791929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endParaRPr 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     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endParaRPr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TextBox 12"/>
          <p:cNvSpPr txBox="1"/>
          <p:nvPr/>
        </p:nvSpPr>
        <p:spPr>
          <a:xfrm>
            <a:off x="9281693" y="4394778"/>
            <a:ext cx="1960227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2—3</a:t>
            </a:r>
            <a:r>
              <a:rPr lang="zh-CN" altLang="en-US" sz="1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</a:t>
            </a:r>
            <a:endParaRPr lang="en-US"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5—10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</a:t>
            </a:r>
            <a:endParaRPr lang="en-US" altLang="zh-CN" sz="1600" b="1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  </a:t>
            </a: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10—30</a:t>
            </a:r>
            <a:r>
              <a:rPr lang="zh-CN" altLang="en-US" sz="16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倍</a:t>
            </a:r>
            <a:endParaRPr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935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13"/>
          <p:cNvSpPr/>
          <p:nvPr/>
        </p:nvSpPr>
        <p:spPr>
          <a:xfrm>
            <a:off x="8979615" y="1966727"/>
            <a:ext cx="2690445" cy="3928078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13"/>
          <p:cNvSpPr/>
          <p:nvPr/>
        </p:nvSpPr>
        <p:spPr>
          <a:xfrm>
            <a:off x="6169370" y="1975841"/>
            <a:ext cx="2690445" cy="3928078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ounded Rectangle 13"/>
          <p:cNvSpPr/>
          <p:nvPr/>
        </p:nvSpPr>
        <p:spPr>
          <a:xfrm>
            <a:off x="3359125" y="1969802"/>
            <a:ext cx="2690445" cy="3928078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13"/>
          <p:cNvSpPr/>
          <p:nvPr/>
        </p:nvSpPr>
        <p:spPr>
          <a:xfrm>
            <a:off x="537821" y="1969802"/>
            <a:ext cx="2690445" cy="3928078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15"/>
          <p:cNvSpPr/>
          <p:nvPr/>
        </p:nvSpPr>
        <p:spPr>
          <a:xfrm>
            <a:off x="621668" y="2351689"/>
            <a:ext cx="45719" cy="31643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15"/>
          <p:cNvSpPr/>
          <p:nvPr/>
        </p:nvSpPr>
        <p:spPr>
          <a:xfrm>
            <a:off x="3445651" y="2357728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ectangle 15"/>
          <p:cNvSpPr/>
          <p:nvPr/>
        </p:nvSpPr>
        <p:spPr>
          <a:xfrm>
            <a:off x="6251095" y="2357728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15"/>
          <p:cNvSpPr/>
          <p:nvPr/>
        </p:nvSpPr>
        <p:spPr>
          <a:xfrm>
            <a:off x="9062933" y="2357728"/>
            <a:ext cx="45719" cy="3164304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枢纽节点共建投入与权益结构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文明枢纽节点不是单纯合作方，而是全球文明网络的长期共建者。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7821" y="6037238"/>
            <a:ext cx="11132239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5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加入枢纽节点，不只是参与一个项目，而是为城市争取未来文明网络的核心席位，为共建者留下进入文明工程历史的机会。</a:t>
            </a:r>
            <a:endParaRPr sz="15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34</a:t>
            </a:r>
            <a:endParaRPr dirty="0"/>
          </a:p>
        </p:txBody>
      </p:sp>
      <p:sp>
        <p:nvSpPr>
          <p:cNvPr id="24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35" name="TextBox 14"/>
          <p:cNvSpPr txBox="1"/>
          <p:nvPr/>
        </p:nvSpPr>
        <p:spPr>
          <a:xfrm>
            <a:off x="817116" y="2326101"/>
            <a:ext cx="2172384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3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13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节点授权费用</a:t>
            </a:r>
            <a:endParaRPr sz="13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12"/>
          <p:cNvSpPr txBox="1"/>
          <p:nvPr/>
        </p:nvSpPr>
        <p:spPr>
          <a:xfrm>
            <a:off x="817116" y="2714211"/>
            <a:ext cx="2172384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700</a:t>
            </a: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—1500</a:t>
            </a: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用于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品牌授权、系统接入、平台工具、全球协作网络接口与运营支持。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14"/>
          <p:cNvSpPr txBox="1"/>
          <p:nvPr/>
        </p:nvSpPr>
        <p:spPr>
          <a:xfrm>
            <a:off x="3642702" y="2320821"/>
            <a:ext cx="2162047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3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13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节点履约保证金</a:t>
            </a:r>
            <a:endParaRPr sz="13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14"/>
          <p:cNvSpPr txBox="1"/>
          <p:nvPr/>
        </p:nvSpPr>
        <p:spPr>
          <a:xfrm>
            <a:off x="6448147" y="2326101"/>
            <a:ext cx="2170800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3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13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文明基金回流机制</a:t>
            </a:r>
            <a:endParaRPr sz="13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14"/>
          <p:cNvSpPr txBox="1"/>
          <p:nvPr/>
        </p:nvSpPr>
        <p:spPr>
          <a:xfrm>
            <a:off x="9262698" y="2359291"/>
            <a:ext cx="2170800" cy="25545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3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13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节点共建权益</a:t>
            </a:r>
            <a:endParaRPr sz="13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2"/>
          <p:cNvSpPr txBox="1"/>
          <p:nvPr/>
        </p:nvSpPr>
        <p:spPr>
          <a:xfrm>
            <a:off x="3642702" y="2717641"/>
            <a:ext cx="217080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en-US" altLang="zh-CN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—2000</a:t>
            </a: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用于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保障节点建设进度、运营标准、互译任务、内容接入与资源协作责任。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12"/>
          <p:cNvSpPr txBox="1"/>
          <p:nvPr/>
        </p:nvSpPr>
        <p:spPr>
          <a:xfrm>
            <a:off x="6448147" y="2708275"/>
            <a:ext cx="2170800" cy="11449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节点年度运营净收益的</a:t>
            </a:r>
            <a:r>
              <a:rPr lang="en-US" altLang="zh-CN" sz="12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</a:t>
            </a:r>
            <a:r>
              <a:rPr lang="en-US" altLang="zh-CN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用于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支持全球互译、问题库建设、公共工具开发、青年人才培养与低资源语言文明扶持。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12"/>
          <p:cNvSpPr txBox="1"/>
          <p:nvPr/>
        </p:nvSpPr>
        <p:spPr>
          <a:xfrm>
            <a:off x="9262697" y="2711216"/>
            <a:ext cx="2302153" cy="280692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全球文明枢纽身份权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理事或轮值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理事参与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长卷题字与推荐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名额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节点命名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全球论坛主办权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历史收录及华文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城碑文记名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项目优先孵化权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投资优先权与战略投资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配额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收益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分配权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全球资源调配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优先权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6874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9436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第一阶段实施路线图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41148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t>从开篇长卷到全球文明网络成熟运行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1930465"/>
            <a:ext cx="1508760" cy="502920"/>
          </a:xfrm>
          <a:prstGeom prst="roundRect">
            <a:avLst/>
          </a:prstGeom>
          <a:solidFill>
            <a:srgbClr val="132D4F"/>
          </a:solidFill>
          <a:ln w="12700">
            <a:solidFill>
              <a:srgbClr val="D6B6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78992" y="2049336"/>
            <a:ext cx="118872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300" b="1">
                <a:solidFill>
                  <a:srgbClr val="D6B66A"/>
                </a:solidFill>
                <a:latin typeface="Microsoft YaHei"/>
              </a:defRPr>
            </a:pPr>
            <a:r>
              <a:rPr dirty="0"/>
              <a:t>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2024336"/>
            <a:ext cx="813816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400" b="0">
                <a:solidFill>
                  <a:srgbClr val="DDE8F7"/>
                </a:solidFill>
                <a:latin typeface="Microsoft YaHei"/>
              </a:defRPr>
            </a:pPr>
            <a:r>
              <a:rPr dirty="0" err="1"/>
              <a:t>华文文明工程启动，</a:t>
            </a:r>
            <a:r>
              <a:rPr dirty="0" err="1" smtClean="0"/>
              <a:t>完善</a:t>
            </a:r>
            <a:r>
              <a:rPr lang="zh-CN" altLang="en-US" dirty="0" smtClean="0"/>
              <a:t>官网、</a:t>
            </a:r>
            <a:r>
              <a:rPr dirty="0" err="1" smtClean="0"/>
              <a:t>白皮书</a:t>
            </a:r>
            <a:r>
              <a:rPr dirty="0" err="1"/>
              <a:t>、PPT、</a:t>
            </a:r>
            <a:r>
              <a:rPr dirty="0" err="1" smtClean="0"/>
              <a:t>合作协议与节点标准</a:t>
            </a:r>
            <a:endParaRPr dirty="0"/>
          </a:p>
        </p:txBody>
      </p:sp>
      <p:cxnSp>
        <p:nvCxnSpPr>
          <p:cNvPr id="11" name="Connector 10"/>
          <p:cNvCxnSpPr/>
          <p:nvPr/>
        </p:nvCxnSpPr>
        <p:spPr>
          <a:xfrm>
            <a:off x="1664208" y="2441083"/>
            <a:ext cx="0" cy="310896"/>
          </a:xfrm>
          <a:prstGeom prst="line">
            <a:avLst/>
          </a:prstGeom>
          <a:ln w="15240">
            <a:solidFill>
              <a:srgbClr val="D6B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914400" y="2733364"/>
            <a:ext cx="1508760" cy="502920"/>
          </a:xfrm>
          <a:prstGeom prst="roundRect">
            <a:avLst/>
          </a:prstGeom>
          <a:solidFill>
            <a:srgbClr val="132D4F"/>
          </a:solidFill>
          <a:ln w="12700">
            <a:solidFill>
              <a:srgbClr val="D6B6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78992" y="2852236"/>
            <a:ext cx="118872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300" b="1">
                <a:solidFill>
                  <a:srgbClr val="D6B66A"/>
                </a:solidFill>
                <a:latin typeface="Microsoft YaHei"/>
              </a:defRPr>
            </a:pPr>
            <a:r>
              <a:t>2026–2029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2827235"/>
            <a:ext cx="813816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400" b="0">
                <a:solidFill>
                  <a:srgbClr val="DDE8F7"/>
                </a:solidFill>
                <a:latin typeface="Microsoft YaHei"/>
              </a:defRPr>
            </a:pPr>
            <a:r>
              <a:rPr dirty="0" err="1"/>
              <a:t>九幅孤品长卷完成，</a:t>
            </a:r>
            <a:r>
              <a:rPr dirty="0" err="1" smtClean="0"/>
              <a:t>十八大枢纽节点合作启动</a:t>
            </a:r>
            <a:endParaRPr dirty="0"/>
          </a:p>
        </p:txBody>
      </p:sp>
      <p:cxnSp>
        <p:nvCxnSpPr>
          <p:cNvPr id="15" name="Connector 14"/>
          <p:cNvCxnSpPr/>
          <p:nvPr/>
        </p:nvCxnSpPr>
        <p:spPr>
          <a:xfrm>
            <a:off x="1664208" y="3263716"/>
            <a:ext cx="0" cy="310896"/>
          </a:xfrm>
          <a:prstGeom prst="line">
            <a:avLst/>
          </a:prstGeom>
          <a:ln w="15240">
            <a:solidFill>
              <a:srgbClr val="D6B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914400" y="3602045"/>
            <a:ext cx="1508760" cy="502920"/>
          </a:xfrm>
          <a:prstGeom prst="roundRect">
            <a:avLst/>
          </a:prstGeom>
          <a:solidFill>
            <a:srgbClr val="132D4F"/>
          </a:solidFill>
          <a:ln w="12700">
            <a:solidFill>
              <a:srgbClr val="D6B6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78992" y="3720916"/>
            <a:ext cx="118872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300" b="1">
                <a:solidFill>
                  <a:srgbClr val="D6B66A"/>
                </a:solidFill>
                <a:latin typeface="Microsoft YaHei"/>
              </a:defRPr>
            </a:pPr>
            <a:r>
              <a:t>2027–2030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3695915"/>
            <a:ext cx="813816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400" b="0">
                <a:solidFill>
                  <a:srgbClr val="DDE8F7"/>
                </a:solidFill>
                <a:latin typeface="Microsoft YaHei"/>
              </a:defRPr>
            </a:pPr>
            <a:r>
              <a:rPr dirty="0" err="1"/>
              <a:t>十八大枢纽节点完成法人注册，</a:t>
            </a:r>
            <a:r>
              <a:rPr dirty="0" err="1" smtClean="0"/>
              <a:t>全球文明网络雏形形成</a:t>
            </a:r>
            <a:endParaRPr dirty="0"/>
          </a:p>
        </p:txBody>
      </p:sp>
      <p:cxnSp>
        <p:nvCxnSpPr>
          <p:cNvPr id="19" name="Connector 18"/>
          <p:cNvCxnSpPr/>
          <p:nvPr/>
        </p:nvCxnSpPr>
        <p:spPr>
          <a:xfrm>
            <a:off x="1664208" y="4132397"/>
            <a:ext cx="0" cy="310896"/>
          </a:xfrm>
          <a:prstGeom prst="line">
            <a:avLst/>
          </a:prstGeom>
          <a:ln w="15240">
            <a:solidFill>
              <a:srgbClr val="D6B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914400" y="4470725"/>
            <a:ext cx="1508760" cy="502920"/>
          </a:xfrm>
          <a:prstGeom prst="roundRect">
            <a:avLst/>
          </a:prstGeom>
          <a:solidFill>
            <a:srgbClr val="132D4F"/>
          </a:solidFill>
          <a:ln w="12700">
            <a:solidFill>
              <a:srgbClr val="D6B6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078992" y="4589597"/>
            <a:ext cx="118872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300" b="1">
                <a:solidFill>
                  <a:srgbClr val="D6B66A"/>
                </a:solidFill>
                <a:latin typeface="Microsoft YaHei"/>
              </a:defRPr>
            </a:pPr>
            <a:r>
              <a:t>2028–2032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0" y="4564596"/>
            <a:ext cx="813816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400" b="0">
                <a:solidFill>
                  <a:srgbClr val="DDE8F7"/>
                </a:solidFill>
                <a:latin typeface="Microsoft YaHei"/>
              </a:defRPr>
            </a:pPr>
            <a:r>
              <a:rPr dirty="0" err="1"/>
              <a:t>首批华文城建成，</a:t>
            </a:r>
            <a:r>
              <a:rPr dirty="0" err="1" smtClean="0"/>
              <a:t>文明空间体验开放</a:t>
            </a:r>
            <a:endParaRPr dirty="0"/>
          </a:p>
        </p:txBody>
      </p:sp>
      <p:cxnSp>
        <p:nvCxnSpPr>
          <p:cNvPr id="23" name="Connector 22"/>
          <p:cNvCxnSpPr/>
          <p:nvPr/>
        </p:nvCxnSpPr>
        <p:spPr>
          <a:xfrm>
            <a:off x="1664208" y="5001077"/>
            <a:ext cx="0" cy="310896"/>
          </a:xfrm>
          <a:prstGeom prst="line">
            <a:avLst/>
          </a:prstGeom>
          <a:ln w="15240">
            <a:solidFill>
              <a:srgbClr val="D6B6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914400" y="5339404"/>
            <a:ext cx="1508760" cy="502920"/>
          </a:xfrm>
          <a:prstGeom prst="roundRect">
            <a:avLst/>
          </a:prstGeom>
          <a:solidFill>
            <a:srgbClr val="132D4F"/>
          </a:solidFill>
          <a:ln w="12700">
            <a:solidFill>
              <a:srgbClr val="D6B6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078992" y="5458276"/>
            <a:ext cx="1188720" cy="23698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300" b="1">
                <a:solidFill>
                  <a:srgbClr val="D6B66A"/>
                </a:solidFill>
                <a:latin typeface="Microsoft YaHei"/>
              </a:defRPr>
            </a:pPr>
            <a:r>
              <a:rPr dirty="0" smtClean="0"/>
              <a:t>2030–20</a:t>
            </a:r>
            <a:r>
              <a:rPr lang="en-US" dirty="0" smtClean="0"/>
              <a:t>36</a:t>
            </a:r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2743200" y="5433275"/>
            <a:ext cx="8138160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400" b="0">
                <a:solidFill>
                  <a:srgbClr val="DDE8F7"/>
                </a:solidFill>
                <a:latin typeface="Microsoft YaHei"/>
              </a:defRPr>
            </a:pPr>
            <a:r>
              <a:rPr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十八大枢纽节点全部建成</a:t>
            </a:r>
            <a:r>
              <a:rPr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枢纽节点扩大到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36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个，</a:t>
            </a:r>
            <a:r>
              <a:rPr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全球文明网络成熟运行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35</a:t>
            </a:r>
            <a:endParaRPr dirty="0"/>
          </a:p>
        </p:txBody>
      </p:sp>
      <p:sp>
        <p:nvSpPr>
          <p:cNvPr id="30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13"/>
          <p:cNvSpPr/>
          <p:nvPr/>
        </p:nvSpPr>
        <p:spPr>
          <a:xfrm>
            <a:off x="8979615" y="1966727"/>
            <a:ext cx="2690445" cy="3600000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ounded Rectangle 13"/>
          <p:cNvSpPr/>
          <p:nvPr/>
        </p:nvSpPr>
        <p:spPr>
          <a:xfrm>
            <a:off x="6169370" y="1975841"/>
            <a:ext cx="2690445" cy="3600000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ounded Rectangle 13"/>
          <p:cNvSpPr/>
          <p:nvPr/>
        </p:nvSpPr>
        <p:spPr>
          <a:xfrm>
            <a:off x="3359125" y="1969802"/>
            <a:ext cx="2690445" cy="3600000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13"/>
          <p:cNvSpPr/>
          <p:nvPr/>
        </p:nvSpPr>
        <p:spPr>
          <a:xfrm>
            <a:off x="537821" y="1969802"/>
            <a:ext cx="2690445" cy="3600000"/>
          </a:xfrm>
          <a:prstGeom prst="roundRect">
            <a:avLst/>
          </a:prstGeom>
          <a:solidFill>
            <a:srgbClr val="0D121E">
              <a:alpha val="5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15"/>
          <p:cNvSpPr/>
          <p:nvPr/>
        </p:nvSpPr>
        <p:spPr>
          <a:xfrm>
            <a:off x="621668" y="2351689"/>
            <a:ext cx="45719" cy="28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15"/>
          <p:cNvSpPr/>
          <p:nvPr/>
        </p:nvSpPr>
        <p:spPr>
          <a:xfrm>
            <a:off x="3445651" y="2357728"/>
            <a:ext cx="45719" cy="2880000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ectangle 15"/>
          <p:cNvSpPr/>
          <p:nvPr/>
        </p:nvSpPr>
        <p:spPr>
          <a:xfrm>
            <a:off x="6251095" y="2357728"/>
            <a:ext cx="45719" cy="2880000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15"/>
          <p:cNvSpPr/>
          <p:nvPr/>
        </p:nvSpPr>
        <p:spPr>
          <a:xfrm>
            <a:off x="9062933" y="2357728"/>
            <a:ext cx="45719" cy="2880000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当前启动需求：资金、开发、团队与资源对接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1048268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先用启动资金完成</a:t>
            </a:r>
            <a:r>
              <a: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“信用提升 </a:t>
            </a:r>
            <a:r>
              <a:rPr lang="en-US" altLang="zh-CN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样板 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团队班底 </a:t>
            </a:r>
            <a:r>
              <a:rPr lang="en-US" altLang="zh-CN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</a:t>
            </a:r>
            <a:r>
              <a:rPr lang="zh-CN" altLang="en-US" sz="1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代理合作体系”</a:t>
            </a: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的启动闭环，再推动样板节点与全球布局逐步落地。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36</a:t>
            </a:r>
            <a:endParaRPr dirty="0"/>
          </a:p>
        </p:txBody>
      </p:sp>
      <p:sp>
        <p:nvSpPr>
          <p:cNvPr id="24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35" name="TextBox 14"/>
          <p:cNvSpPr txBox="1"/>
          <p:nvPr/>
        </p:nvSpPr>
        <p:spPr>
          <a:xfrm>
            <a:off x="817116" y="2326101"/>
            <a:ext cx="2172384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4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14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14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</a:t>
            </a:r>
            <a:r>
              <a:rPr lang="zh-CN" altLang="en-US" sz="14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资金</a:t>
            </a:r>
            <a:endParaRPr sz="14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12"/>
          <p:cNvSpPr txBox="1"/>
          <p:nvPr/>
        </p:nvSpPr>
        <p:spPr>
          <a:xfrm>
            <a:off x="817115" y="2714211"/>
            <a:ext cx="2273791" cy="220675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起步启动：</a:t>
            </a:r>
            <a:r>
              <a:rPr lang="en-US" altLang="zh-CN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CN" altLang="en-US" sz="11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—5000</a:t>
            </a:r>
            <a:r>
              <a:rPr lang="zh-CN" altLang="en-US" sz="11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endParaRPr lang="en-US" altLang="zh-CN" sz="11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快速启动：</a:t>
            </a:r>
            <a:r>
              <a:rPr lang="en-US" altLang="zh-CN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5000</a:t>
            </a: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r>
              <a:rPr lang="en-US" altLang="zh-CN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</a:t>
            </a:r>
            <a:r>
              <a:rPr lang="zh-CN" altLang="en-US" sz="11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</a:t>
            </a:r>
            <a:endParaRPr lang="en-US" altLang="zh-CN" sz="11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完成平台官网、工具样板、全球代理与合作资料及团队建设、完成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108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题字及万人万章全球大型活动、完成九幅文明孤品长卷。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推动全球代理体系的建立及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家枢纽节点的确定及战略投资对接。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14"/>
          <p:cNvSpPr txBox="1"/>
          <p:nvPr/>
        </p:nvSpPr>
        <p:spPr>
          <a:xfrm>
            <a:off x="3642702" y="2320821"/>
            <a:ext cx="2162047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4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14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全球活动与初期团队</a:t>
            </a:r>
            <a:endParaRPr sz="14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14"/>
          <p:cNvSpPr txBox="1"/>
          <p:nvPr/>
        </p:nvSpPr>
        <p:spPr>
          <a:xfrm>
            <a:off x="6448147" y="2326101"/>
            <a:ext cx="2170800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4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14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平台开发</a:t>
            </a:r>
            <a:endParaRPr sz="14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14"/>
          <p:cNvSpPr txBox="1"/>
          <p:nvPr/>
        </p:nvSpPr>
        <p:spPr>
          <a:xfrm>
            <a:off x="9262698" y="2359291"/>
            <a:ext cx="2170800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4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14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资源对接</a:t>
            </a:r>
            <a:endParaRPr sz="14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12"/>
          <p:cNvSpPr txBox="1"/>
          <p:nvPr/>
        </p:nvSpPr>
        <p:spPr>
          <a:xfrm>
            <a:off x="3642702" y="2717641"/>
            <a:ext cx="2170800" cy="166629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准备并实现</a:t>
            </a:r>
            <a:r>
              <a:rPr lang="en-US" altLang="zh-CN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108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题字、万人万章全球活动方案，通过活动让整个文明工程实现全球知名度的提升。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组建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技术、产品、内容、融资、商务、视觉、传播、运营与管理团队。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12"/>
          <p:cNvSpPr txBox="1"/>
          <p:nvPr/>
        </p:nvSpPr>
        <p:spPr>
          <a:xfrm>
            <a:off x="6448147" y="2708275"/>
            <a:ext cx="2170800" cy="1389291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同步建设华文文明工程官网与平台样板，完成内容库、问题库、资源库、任务协作系统、代理管理系统、节点资料系统与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工具样板。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12"/>
          <p:cNvSpPr txBox="1"/>
          <p:nvPr/>
        </p:nvSpPr>
        <p:spPr>
          <a:xfrm>
            <a:off x="9262698" y="2709524"/>
            <a:ext cx="2170800" cy="166629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对接投资人、企业家、家族办公室、高净值人群、海外华人资源、技术伙伴、代理人与节点投资合伙人。形成第一批资金线索、代理线索、技术线索与节点筹备线索。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3"/>
          <p:cNvSpPr txBox="1"/>
          <p:nvPr/>
        </p:nvSpPr>
        <p:spPr>
          <a:xfrm>
            <a:off x="594360" y="5854472"/>
            <a:ext cx="11048268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先把文明工程做成可展示、可演示、可签约、可融资、可复制的启动样板，再进入全球节点扩展。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7008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人类文明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正面</a:t>
            </a: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对五大失衡问题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这些失衡决定了华文文明工程为何必须出现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4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12"/>
          <p:cNvSpPr/>
          <p:nvPr/>
        </p:nvSpPr>
        <p:spPr>
          <a:xfrm>
            <a:off x="621792" y="2045699"/>
            <a:ext cx="3657600" cy="1490472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16"/>
          <p:cNvSpPr/>
          <p:nvPr/>
        </p:nvSpPr>
        <p:spPr>
          <a:xfrm>
            <a:off x="4442526" y="2045699"/>
            <a:ext cx="3657600" cy="1490472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16"/>
          <p:cNvSpPr/>
          <p:nvPr/>
        </p:nvSpPr>
        <p:spPr>
          <a:xfrm>
            <a:off x="8263260" y="2056036"/>
            <a:ext cx="3657600" cy="1490472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16"/>
          <p:cNvSpPr/>
          <p:nvPr/>
        </p:nvSpPr>
        <p:spPr>
          <a:xfrm>
            <a:off x="2450592" y="3710139"/>
            <a:ext cx="3657600" cy="1490472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Rounded Rectangle 16"/>
          <p:cNvSpPr/>
          <p:nvPr/>
        </p:nvSpPr>
        <p:spPr>
          <a:xfrm>
            <a:off x="6271326" y="3710139"/>
            <a:ext cx="3657600" cy="1490472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ectangle 13"/>
          <p:cNvSpPr/>
          <p:nvPr/>
        </p:nvSpPr>
        <p:spPr>
          <a:xfrm>
            <a:off x="735195" y="2133359"/>
            <a:ext cx="27432" cy="1307592"/>
          </a:xfrm>
          <a:prstGeom prst="rect">
            <a:avLst/>
          </a:prstGeom>
          <a:solidFill>
            <a:srgbClr val="3C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ectangle 17"/>
          <p:cNvSpPr/>
          <p:nvPr/>
        </p:nvSpPr>
        <p:spPr>
          <a:xfrm>
            <a:off x="4544242" y="2160896"/>
            <a:ext cx="27432" cy="130759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ectangle 21"/>
          <p:cNvSpPr/>
          <p:nvPr/>
        </p:nvSpPr>
        <p:spPr>
          <a:xfrm>
            <a:off x="8359296" y="2147476"/>
            <a:ext cx="27432" cy="1307592"/>
          </a:xfrm>
          <a:prstGeom prst="rect">
            <a:avLst/>
          </a:prstGeom>
          <a:solidFill>
            <a:srgbClr val="0F7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Rectangle 25"/>
          <p:cNvSpPr/>
          <p:nvPr/>
        </p:nvSpPr>
        <p:spPr>
          <a:xfrm>
            <a:off x="2555847" y="3801579"/>
            <a:ext cx="27432" cy="1307592"/>
          </a:xfrm>
          <a:prstGeom prst="rect">
            <a:avLst/>
          </a:prstGeom>
          <a:solidFill>
            <a:srgbClr val="D8B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29"/>
          <p:cNvSpPr/>
          <p:nvPr/>
        </p:nvSpPr>
        <p:spPr>
          <a:xfrm>
            <a:off x="6369223" y="3801579"/>
            <a:ext cx="27432" cy="1307592"/>
          </a:xfrm>
          <a:prstGeom prst="rect">
            <a:avLst/>
          </a:prstGeom>
          <a:solidFill>
            <a:srgbClr val="E232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32"/>
          <p:cNvSpPr txBox="1"/>
          <p:nvPr/>
        </p:nvSpPr>
        <p:spPr>
          <a:xfrm>
            <a:off x="621792" y="5538980"/>
            <a:ext cx="10972800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400" b="0" dirty="0" err="1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华文文明工程，正是针对这些失衡提出的一种全球性回应：从观察失衡，到组织互译；从空间体验，到节点协作；从文明展示，</a:t>
            </a:r>
            <a:r>
              <a:rPr sz="1400" b="0" dirty="0" err="1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到文明备份</a:t>
            </a:r>
            <a:endParaRPr sz="14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TextBox 14"/>
          <p:cNvSpPr txBox="1"/>
          <p:nvPr/>
        </p:nvSpPr>
        <p:spPr>
          <a:xfrm>
            <a:off x="815653" y="2139845"/>
            <a:ext cx="3410712" cy="247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5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语言与文明传播失衡</a:t>
            </a:r>
            <a:endParaRPr sz="125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TextBox 15"/>
          <p:cNvSpPr txBox="1"/>
          <p:nvPr/>
        </p:nvSpPr>
        <p:spPr>
          <a:xfrm>
            <a:off x="824337" y="2409995"/>
            <a:ext cx="3410712" cy="4344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少数主导语言掌握过多传播权</a:t>
            </a:r>
            <a:r>
              <a:rPr sz="1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，大量文明成果难以进入全球知识循环</a:t>
            </a:r>
            <a:r>
              <a:rPr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62" name="TextBox 18"/>
          <p:cNvSpPr txBox="1"/>
          <p:nvPr/>
        </p:nvSpPr>
        <p:spPr>
          <a:xfrm>
            <a:off x="4632314" y="2133359"/>
            <a:ext cx="3410712" cy="247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5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认知尺度与行动能力失衡</a:t>
            </a:r>
            <a:endParaRPr sz="125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19"/>
          <p:cNvSpPr txBox="1"/>
          <p:nvPr/>
        </p:nvSpPr>
        <p:spPr>
          <a:xfrm>
            <a:off x="4642724" y="2399667"/>
            <a:ext cx="341071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人类认知已触及宇宙</a:t>
            </a:r>
            <a:r>
              <a:rPr lang="zh-CN" altLang="en-US"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900</a:t>
            </a:r>
            <a:r>
              <a:rPr lang="zh-CN" altLang="en-US"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亿光年的</a:t>
            </a:r>
            <a:r>
              <a:rPr sz="1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尺度，行动能力却仍深深受限于地球</a:t>
            </a:r>
            <a:r>
              <a:rPr lang="zh-CN" altLang="en-US"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不到</a:t>
            </a:r>
            <a:r>
              <a:rPr lang="en-US" altLang="zh-CN"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光秒的距离</a:t>
            </a:r>
            <a:r>
              <a:rPr sz="1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sz="1000" dirty="0">
              <a:solidFill>
                <a:schemeClr val="accent6">
                  <a:lumMod val="40000"/>
                  <a:lumOff val="6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TextBox 22"/>
          <p:cNvSpPr txBox="1"/>
          <p:nvPr/>
        </p:nvSpPr>
        <p:spPr>
          <a:xfrm>
            <a:off x="8448438" y="2165446"/>
            <a:ext cx="3410712" cy="247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5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资源投入与文明空白失衡</a:t>
            </a:r>
            <a:endParaRPr sz="125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TextBox 23"/>
          <p:cNvSpPr txBox="1"/>
          <p:nvPr/>
        </p:nvSpPr>
        <p:spPr>
          <a:xfrm>
            <a:off x="8482764" y="2435353"/>
            <a:ext cx="3410712" cy="4344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大量人才与资本陷入红海争夺</a:t>
            </a:r>
            <a:r>
              <a:rPr sz="1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，许多文明空白长期无人填补</a:t>
            </a:r>
            <a:r>
              <a:rPr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66" name="TextBox 26"/>
          <p:cNvSpPr txBox="1"/>
          <p:nvPr/>
        </p:nvSpPr>
        <p:spPr>
          <a:xfrm>
            <a:off x="2624328" y="3786167"/>
            <a:ext cx="3410712" cy="247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1250" b="1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资源占有与整体进化失衡</a:t>
            </a:r>
            <a:endParaRPr sz="125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27"/>
          <p:cNvSpPr txBox="1"/>
          <p:nvPr/>
        </p:nvSpPr>
        <p:spPr>
          <a:xfrm>
            <a:off x="2640379" y="4043266"/>
            <a:ext cx="3410712" cy="4344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少数人占有过多资源、知识与机会，而多数人的能力与参与无法同步提升，最终拖慢整个人类文明的进化速度。</a:t>
            </a:r>
            <a:endParaRPr sz="1000" dirty="0">
              <a:solidFill>
                <a:schemeClr val="accent6">
                  <a:lumMod val="40000"/>
                  <a:lumOff val="6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extBox 30"/>
          <p:cNvSpPr txBox="1"/>
          <p:nvPr/>
        </p:nvSpPr>
        <p:spPr>
          <a:xfrm>
            <a:off x="6457434" y="3805417"/>
            <a:ext cx="3410712" cy="247760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5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文明积累与文明备份失衡</a:t>
            </a:r>
            <a:endParaRPr sz="125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31"/>
          <p:cNvSpPr txBox="1"/>
          <p:nvPr/>
        </p:nvSpPr>
        <p:spPr>
          <a:xfrm>
            <a:off x="6494552" y="4058495"/>
            <a:ext cx="3410712" cy="4344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文明成果庞大累积</a:t>
            </a:r>
            <a:r>
              <a:rPr sz="1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，却缺少面向灾难与重启的系统性备份机制</a:t>
            </a:r>
            <a:r>
              <a:rPr sz="10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70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3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当前重点寻找的三类合伙人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我们现阶段需要的不是旁观者，而是能带来资源、筹集资金、落实开发并持续推进的人。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495649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37</a:t>
            </a:r>
            <a:endParaRPr dirty="0"/>
          </a:p>
        </p:txBody>
      </p:sp>
      <p:sp>
        <p:nvSpPr>
          <p:cNvPr id="27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33" name="Rounded Rectangle 13"/>
          <p:cNvSpPr/>
          <p:nvPr/>
        </p:nvSpPr>
        <p:spPr>
          <a:xfrm>
            <a:off x="537820" y="1969802"/>
            <a:ext cx="3600000" cy="3600000"/>
          </a:xfrm>
          <a:prstGeom prst="roundRect">
            <a:avLst/>
          </a:prstGeom>
          <a:solidFill>
            <a:srgbClr val="0D121E">
              <a:alpha val="8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5"/>
          <p:cNvSpPr/>
          <p:nvPr/>
        </p:nvSpPr>
        <p:spPr>
          <a:xfrm>
            <a:off x="719639" y="2187650"/>
            <a:ext cx="45719" cy="3164304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14"/>
          <p:cNvSpPr txBox="1"/>
          <p:nvPr/>
        </p:nvSpPr>
        <p:spPr>
          <a:xfrm>
            <a:off x="981791" y="2169088"/>
            <a:ext cx="2829115" cy="301621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6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项目代理人</a:t>
            </a:r>
            <a:endParaRPr sz="16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12"/>
          <p:cNvSpPr txBox="1"/>
          <p:nvPr/>
        </p:nvSpPr>
        <p:spPr>
          <a:xfrm>
            <a:off x="981791" y="2543920"/>
            <a:ext cx="2829115" cy="225292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帮助对接投资人、企业家、家族办公室、高净值人群、海外华人资源与潜在合作方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代理人不是一次性中介，而是参与全球节点合作体系的长期资源连接者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促成投资、节点合作、城市资源、企业资源与区域伙伴，形成可持续的合作通道与长期收益来源。</a:t>
            </a:r>
          </a:p>
        </p:txBody>
      </p:sp>
      <p:sp>
        <p:nvSpPr>
          <p:cNvPr id="38" name="Rounded Rectangle 13"/>
          <p:cNvSpPr/>
          <p:nvPr/>
        </p:nvSpPr>
        <p:spPr>
          <a:xfrm>
            <a:off x="4256288" y="2014009"/>
            <a:ext cx="3600000" cy="3600000"/>
          </a:xfrm>
          <a:prstGeom prst="roundRect">
            <a:avLst/>
          </a:prstGeom>
          <a:solidFill>
            <a:srgbClr val="0D121E">
              <a:alpha val="8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15"/>
          <p:cNvSpPr/>
          <p:nvPr/>
        </p:nvSpPr>
        <p:spPr>
          <a:xfrm>
            <a:off x="4449682" y="2197132"/>
            <a:ext cx="45719" cy="3164304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14"/>
          <p:cNvSpPr txBox="1"/>
          <p:nvPr/>
        </p:nvSpPr>
        <p:spPr>
          <a:xfrm>
            <a:off x="4700259" y="2213295"/>
            <a:ext cx="2829115" cy="301621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节点投资合伙人</a:t>
            </a:r>
            <a:endParaRPr sz="16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12"/>
          <p:cNvSpPr txBox="1"/>
          <p:nvPr/>
        </p:nvSpPr>
        <p:spPr>
          <a:xfrm>
            <a:off x="4700259" y="2588127"/>
            <a:ext cx="3058064" cy="225292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围绕整个区域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，组织资金、资源与合作方，推动枢纽节点从意向洽谈进入筹备落地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注册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节点主体，设计节点运营方案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枢纽节点团队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对接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当地政府、资本、企业与公共资源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争取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华文城建设用地、建设权或合作空间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区域分支节点、活动项目与基金平台落地。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Rounded Rectangle 13"/>
          <p:cNvSpPr/>
          <p:nvPr/>
        </p:nvSpPr>
        <p:spPr>
          <a:xfrm>
            <a:off x="7974756" y="2010538"/>
            <a:ext cx="3600000" cy="3600000"/>
          </a:xfrm>
          <a:prstGeom prst="roundRect">
            <a:avLst/>
          </a:prstGeom>
          <a:solidFill>
            <a:srgbClr val="0D121E">
              <a:alpha val="80000"/>
            </a:srgbClr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15"/>
          <p:cNvSpPr/>
          <p:nvPr/>
        </p:nvSpPr>
        <p:spPr>
          <a:xfrm>
            <a:off x="8156575" y="2193661"/>
            <a:ext cx="45719" cy="3164304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14"/>
          <p:cNvSpPr txBox="1"/>
          <p:nvPr/>
        </p:nvSpPr>
        <p:spPr>
          <a:xfrm>
            <a:off x="8418727" y="2209824"/>
            <a:ext cx="2829115" cy="301621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en-US" altLang="zh-CN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16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</a:t>
            </a:r>
            <a:r>
              <a:rPr lang="zh-CN" altLang="en-US" sz="1600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sz="1600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12"/>
          <p:cNvSpPr txBox="1"/>
          <p:nvPr/>
        </p:nvSpPr>
        <p:spPr>
          <a:xfrm>
            <a:off x="8418727" y="2584656"/>
            <a:ext cx="2829115" cy="225292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负责文明工程全球整体的团队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建设与日常运营。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融资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人才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技术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与传播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运营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与组织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合伙人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12"/>
          <p:cNvSpPr txBox="1"/>
          <p:nvPr/>
        </p:nvSpPr>
        <p:spPr>
          <a:xfrm>
            <a:off x="947177" y="5050106"/>
            <a:ext cx="2829115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价值：把项目带入真实资源圈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层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12"/>
          <p:cNvSpPr txBox="1"/>
          <p:nvPr/>
        </p:nvSpPr>
        <p:spPr>
          <a:xfrm>
            <a:off x="4665645" y="5069369"/>
            <a:ext cx="2863729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价值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：在全球各地点燃文明火炬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12"/>
          <p:cNvSpPr txBox="1"/>
          <p:nvPr/>
        </p:nvSpPr>
        <p:spPr>
          <a:xfrm>
            <a:off x="8418727" y="5050105"/>
            <a:ext cx="2912969" cy="31393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价值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：把宏大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愿景拆成</a:t>
            </a:r>
            <a:r>
              <a:rPr lang="zh-CN" altLang="en-US" sz="12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每天具体</a:t>
            </a:r>
            <a:r>
              <a:rPr lang="zh-CN" altLang="en-US" sz="12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工作。</a:t>
            </a:r>
            <a:endParaRPr lang="en-US" altLang="zh-CN" sz="1200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94360" y="5980421"/>
            <a:ext cx="11109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早期合伙人不是普通参与者，而是文明工程从构想走向现实的第一批点火者。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7"/>
          <p:cNvSpPr/>
          <p:nvPr/>
        </p:nvSpPr>
        <p:spPr>
          <a:xfrm>
            <a:off x="621792" y="3120681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7"/>
          <p:cNvSpPr/>
          <p:nvPr/>
        </p:nvSpPr>
        <p:spPr>
          <a:xfrm>
            <a:off x="8207436" y="1892885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7"/>
          <p:cNvSpPr/>
          <p:nvPr/>
        </p:nvSpPr>
        <p:spPr>
          <a:xfrm>
            <a:off x="10081440" y="3120681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7"/>
          <p:cNvSpPr/>
          <p:nvPr/>
        </p:nvSpPr>
        <p:spPr>
          <a:xfrm>
            <a:off x="10081440" y="1872646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59436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合作推进流程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从初步沟通到签约共建，以清晰流程推动资源、资金、节点与执行团队落地。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16767" y="1867927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54438" y="3534492"/>
            <a:ext cx="972254" cy="22159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endParaRPr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38</a:t>
            </a:r>
            <a:endParaRPr dirty="0"/>
          </a:p>
        </p:txBody>
      </p:sp>
      <p:sp>
        <p:nvSpPr>
          <p:cNvPr id="31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  <p:sp>
        <p:nvSpPr>
          <p:cNvPr id="39" name="Rounded Rectangle 7"/>
          <p:cNvSpPr/>
          <p:nvPr/>
        </p:nvSpPr>
        <p:spPr>
          <a:xfrm>
            <a:off x="2516767" y="4373435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ounded Rectangle 7"/>
          <p:cNvSpPr/>
          <p:nvPr/>
        </p:nvSpPr>
        <p:spPr>
          <a:xfrm>
            <a:off x="4411742" y="3120681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7"/>
          <p:cNvSpPr/>
          <p:nvPr/>
        </p:nvSpPr>
        <p:spPr>
          <a:xfrm>
            <a:off x="2516767" y="3120681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ounded Rectangle 7"/>
          <p:cNvSpPr/>
          <p:nvPr/>
        </p:nvSpPr>
        <p:spPr>
          <a:xfrm>
            <a:off x="6306717" y="3120912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7"/>
          <p:cNvSpPr/>
          <p:nvPr/>
        </p:nvSpPr>
        <p:spPr>
          <a:xfrm>
            <a:off x="8201692" y="3120681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7"/>
          <p:cNvSpPr/>
          <p:nvPr/>
        </p:nvSpPr>
        <p:spPr>
          <a:xfrm>
            <a:off x="4411742" y="1883576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7"/>
          <p:cNvSpPr/>
          <p:nvPr/>
        </p:nvSpPr>
        <p:spPr>
          <a:xfrm>
            <a:off x="4411742" y="4378189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7"/>
          <p:cNvSpPr/>
          <p:nvPr/>
        </p:nvSpPr>
        <p:spPr>
          <a:xfrm>
            <a:off x="6306717" y="1883576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ed Rectangle 7"/>
          <p:cNvSpPr/>
          <p:nvPr/>
        </p:nvSpPr>
        <p:spPr>
          <a:xfrm>
            <a:off x="6286404" y="4373435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7"/>
          <p:cNvSpPr/>
          <p:nvPr/>
        </p:nvSpPr>
        <p:spPr>
          <a:xfrm>
            <a:off x="8201692" y="4378189"/>
            <a:ext cx="1440000" cy="108000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右箭头 1"/>
          <p:cNvSpPr/>
          <p:nvPr/>
        </p:nvSpPr>
        <p:spPr>
          <a:xfrm>
            <a:off x="3956767" y="2245489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右箭头 52"/>
          <p:cNvSpPr/>
          <p:nvPr/>
        </p:nvSpPr>
        <p:spPr>
          <a:xfrm>
            <a:off x="3949154" y="3503889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右箭头 53"/>
          <p:cNvSpPr/>
          <p:nvPr/>
        </p:nvSpPr>
        <p:spPr>
          <a:xfrm>
            <a:off x="3971524" y="4759798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右箭头 54"/>
          <p:cNvSpPr/>
          <p:nvPr/>
        </p:nvSpPr>
        <p:spPr>
          <a:xfrm>
            <a:off x="2072282" y="3527067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右箭头 55"/>
          <p:cNvSpPr/>
          <p:nvPr/>
        </p:nvSpPr>
        <p:spPr>
          <a:xfrm>
            <a:off x="5866969" y="3527067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右箭头 56"/>
          <p:cNvSpPr/>
          <p:nvPr/>
        </p:nvSpPr>
        <p:spPr>
          <a:xfrm>
            <a:off x="5856705" y="2266784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右箭头 57"/>
          <p:cNvSpPr/>
          <p:nvPr/>
        </p:nvSpPr>
        <p:spPr>
          <a:xfrm>
            <a:off x="5856705" y="4759798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右箭头 58"/>
          <p:cNvSpPr/>
          <p:nvPr/>
        </p:nvSpPr>
        <p:spPr>
          <a:xfrm>
            <a:off x="7752461" y="2276093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右箭头 59"/>
          <p:cNvSpPr/>
          <p:nvPr/>
        </p:nvSpPr>
        <p:spPr>
          <a:xfrm>
            <a:off x="9654463" y="2277161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右箭头 60"/>
          <p:cNvSpPr/>
          <p:nvPr/>
        </p:nvSpPr>
        <p:spPr>
          <a:xfrm>
            <a:off x="7737979" y="3518602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右箭头 61"/>
          <p:cNvSpPr/>
          <p:nvPr/>
        </p:nvSpPr>
        <p:spPr>
          <a:xfrm>
            <a:off x="7736560" y="4759798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右箭头 62"/>
          <p:cNvSpPr/>
          <p:nvPr/>
        </p:nvSpPr>
        <p:spPr>
          <a:xfrm>
            <a:off x="9649144" y="3521712"/>
            <a:ext cx="454975" cy="313584"/>
          </a:xfrm>
          <a:prstGeom prst="rightArrow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TextBox 12"/>
          <p:cNvSpPr txBox="1"/>
          <p:nvPr/>
        </p:nvSpPr>
        <p:spPr>
          <a:xfrm>
            <a:off x="751532" y="3475338"/>
            <a:ext cx="1186301" cy="281295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联系我们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TextBox 12"/>
          <p:cNvSpPr txBox="1"/>
          <p:nvPr/>
        </p:nvSpPr>
        <p:spPr>
          <a:xfrm>
            <a:off x="2643616" y="1933279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代理意向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确认可对接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的资源及代理意向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12"/>
          <p:cNvSpPr txBox="1"/>
          <p:nvPr/>
        </p:nvSpPr>
        <p:spPr>
          <a:xfrm>
            <a:off x="4545915" y="1933279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确认代理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明确代理区域，签订代理协议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12"/>
          <p:cNvSpPr txBox="1"/>
          <p:nvPr/>
        </p:nvSpPr>
        <p:spPr>
          <a:xfrm>
            <a:off x="6436048" y="1933279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资源对接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协助安排介绍、会议、路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演与协议洽谈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12"/>
          <p:cNvSpPr txBox="1"/>
          <p:nvPr/>
        </p:nvSpPr>
        <p:spPr>
          <a:xfrm>
            <a:off x="8334285" y="1948142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达成合作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促成节点投资合作，得到代理报酬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12"/>
          <p:cNvSpPr txBox="1"/>
          <p:nvPr/>
        </p:nvSpPr>
        <p:spPr>
          <a:xfrm>
            <a:off x="10203203" y="1933279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后续跟进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做好后续合作双方的沟通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12"/>
          <p:cNvSpPr txBox="1"/>
          <p:nvPr/>
        </p:nvSpPr>
        <p:spPr>
          <a:xfrm>
            <a:off x="2643616" y="3208496"/>
            <a:ext cx="1186301" cy="10064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节点投资意向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确认投资城市，得到相关资料，商讨协议内容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TextBox 12"/>
          <p:cNvSpPr txBox="1"/>
          <p:nvPr/>
        </p:nvSpPr>
        <p:spPr>
          <a:xfrm>
            <a:off x="4545915" y="3208496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签订合作协议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签订合作协议，履行协议义务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12"/>
          <p:cNvSpPr txBox="1"/>
          <p:nvPr/>
        </p:nvSpPr>
        <p:spPr>
          <a:xfrm>
            <a:off x="6436048" y="3208496"/>
            <a:ext cx="1186301" cy="10064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启动节点筹建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建立节点主体，建立文明基金，制订节点运营方案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Box 12"/>
          <p:cNvSpPr txBox="1"/>
          <p:nvPr/>
        </p:nvSpPr>
        <p:spPr>
          <a:xfrm>
            <a:off x="8334285" y="3166797"/>
            <a:ext cx="1186301" cy="100642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运营节点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建立节点团队，拓展分支节点，开始逐步投入正常运营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TextBox 12"/>
          <p:cNvSpPr txBox="1"/>
          <p:nvPr/>
        </p:nvSpPr>
        <p:spPr>
          <a:xfrm>
            <a:off x="10203203" y="3208496"/>
            <a:ext cx="1186301" cy="58631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b="1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建造华文城</a:t>
            </a:r>
            <a:endParaRPr lang="en-US" altLang="zh-CN" b="1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华文城基建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投入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TextBox 12"/>
          <p:cNvSpPr txBox="1"/>
          <p:nvPr/>
        </p:nvSpPr>
        <p:spPr>
          <a:xfrm>
            <a:off x="2643616" y="4445287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合伙人意向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根据自身能力、资源，明确合伙人分工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TextBox 12"/>
          <p:cNvSpPr txBox="1"/>
          <p:nvPr/>
        </p:nvSpPr>
        <p:spPr>
          <a:xfrm>
            <a:off x="4545915" y="4445287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进入试合作阶段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明确阶段任务，双方实现磨合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Box 12"/>
          <p:cNvSpPr txBox="1"/>
          <p:nvPr/>
        </p:nvSpPr>
        <p:spPr>
          <a:xfrm>
            <a:off x="6436048" y="4445287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确定长期角色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根据试合作结果，确认合伙人角色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extBox 12"/>
          <p:cNvSpPr txBox="1"/>
          <p:nvPr/>
        </p:nvSpPr>
        <p:spPr>
          <a:xfrm>
            <a:off x="8334285" y="4460150"/>
            <a:ext cx="1186301" cy="7755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200" b="1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参与项目推进</a:t>
            </a:r>
            <a:endParaRPr lang="en-US" altLang="zh-CN" sz="1200" b="1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参与文明工程，分享文明成果。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7240" y="914400"/>
            <a:ext cx="5669280" cy="64008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文明工程邀请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804672" y="1627632"/>
            <a:ext cx="6400800" cy="38404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700" b="0">
                <a:solidFill>
                  <a:srgbClr val="D6B66A"/>
                </a:solidFill>
                <a:latin typeface="Microsoft YaHei"/>
              </a:defRPr>
            </a:pPr>
            <a:r>
              <a:t>Invitation to the Civilizational Initiative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" y="2349373"/>
            <a:ext cx="6139543" cy="905889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lnSpc>
                <a:spcPct val="150000"/>
              </a:lnSpc>
              <a:defRPr sz="2400" b="0">
                <a:solidFill>
                  <a:srgbClr val="DDE8F7"/>
                </a:solidFill>
                <a:latin typeface="Microsoft YaHei"/>
              </a:defRPr>
            </a:pPr>
            <a:r>
              <a:rPr sz="20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我们正在寻找全球代理伙伴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sz="20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文明节点发起人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和执行合伙人</a:t>
            </a:r>
            <a:r>
              <a:rPr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20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共同完成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即将影响人类</a:t>
            </a:r>
            <a:r>
              <a:rPr sz="20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的文明工程</a:t>
            </a:r>
            <a:r>
              <a:rPr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43800" y="2103120"/>
            <a:ext cx="3566160" cy="24688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7708392" y="2267712"/>
            <a:ext cx="54864" cy="2139696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863840" y="2267712"/>
            <a:ext cx="3127248" cy="3447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2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合作</a:t>
            </a:r>
            <a:r>
              <a:rPr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联系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63840" y="2769727"/>
            <a:ext cx="3108960" cy="135229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200000"/>
              </a:lnSpc>
              <a:defRPr sz="1500" b="0">
                <a:solidFill>
                  <a:srgbClr val="D9E5F5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项目发起人：华中平</a:t>
            </a:r>
            <a:endParaRPr 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  <a:defRPr sz="1500" b="0">
                <a:solidFill>
                  <a:srgbClr val="D9E5F5"/>
                </a:solidFill>
                <a:latin typeface="Microsoft YaHei"/>
              </a:defRPr>
            </a:pPr>
            <a:r>
              <a:rPr dirty="0" err="1" smtClean="0"/>
              <a:t>邮箱</a:t>
            </a:r>
            <a:r>
              <a:rPr dirty="0" smtClean="0"/>
              <a:t> </a:t>
            </a:r>
            <a:r>
              <a:rPr dirty="0"/>
              <a:t>| E-mail：info@huaven.org</a:t>
            </a:r>
            <a:br>
              <a:rPr dirty="0"/>
            </a:br>
            <a:r>
              <a:rPr dirty="0" err="1"/>
              <a:t>电话</a:t>
            </a:r>
            <a:r>
              <a:rPr dirty="0"/>
              <a:t> | Mobile：+</a:t>
            </a:r>
            <a:r>
              <a:rPr dirty="0" smtClean="0"/>
              <a:t>86-13524552245</a:t>
            </a:r>
            <a:endParaRPr dirty="0"/>
          </a:p>
        </p:txBody>
      </p:sp>
      <p:sp>
        <p:nvSpPr>
          <p:cNvPr id="12" name="TextBox 11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39</a:t>
            </a:r>
            <a:endParaRPr dirty="0"/>
          </a:p>
        </p:txBody>
      </p:sp>
      <p:sp>
        <p:nvSpPr>
          <p:cNvPr id="15" name="Rectangle 8"/>
          <p:cNvSpPr/>
          <p:nvPr/>
        </p:nvSpPr>
        <p:spPr>
          <a:xfrm>
            <a:off x="3292075" y="2055319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9"/>
          <p:cNvSpPr/>
          <p:nvPr/>
        </p:nvSpPr>
        <p:spPr>
          <a:xfrm>
            <a:off x="4113482" y="2055319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0"/>
          <p:cNvSpPr/>
          <p:nvPr/>
        </p:nvSpPr>
        <p:spPr>
          <a:xfrm>
            <a:off x="2470668" y="2059891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0"/>
          <p:cNvSpPr/>
          <p:nvPr/>
        </p:nvSpPr>
        <p:spPr>
          <a:xfrm>
            <a:off x="822960" y="2066544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0"/>
          <p:cNvSpPr/>
          <p:nvPr/>
        </p:nvSpPr>
        <p:spPr>
          <a:xfrm>
            <a:off x="1649261" y="2066544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964692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多维衡观理念：从问题到方法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把宏大尺度的判断，转化为可执行的文明工程路径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832104" y="2587752"/>
            <a:ext cx="50292" cy="1911096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78408" y="2521972"/>
            <a:ext cx="158191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宇宙尺度</a:t>
            </a: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978408" y="2884840"/>
            <a:ext cx="1554480" cy="163916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宇宙宏观中提醒自身的渺小，从原子微观中检讨自身的粗犷，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人类只有在宏观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与微观两端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不断提升能力，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才能真正促进社会大发展。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79192" y="3154680"/>
            <a:ext cx="25603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2300" b="1">
                <a:solidFill>
                  <a:srgbClr val="D6B66A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2608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3072384" y="2587752"/>
            <a:ext cx="50292" cy="191109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218688" y="2521972"/>
            <a:ext cx="158191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多维衡观</a:t>
            </a:r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3218688" y="2891418"/>
            <a:ext cx="1554480" cy="167122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多维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是从多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个维度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看问题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；权</a:t>
            </a:r>
            <a:r>
              <a:rPr lang="zh-CN" altLang="en-US" sz="118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衡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利弊、平衡资源，避免失衡；观察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、格物、看清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事实与问题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结构，重新判断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资源流向。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9472" y="3154680"/>
            <a:ext cx="25603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2300" b="1">
                <a:solidFill>
                  <a:srgbClr val="D6B66A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16636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9793326" y="2587752"/>
            <a:ext cx="50292" cy="1911096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58968" y="2521972"/>
            <a:ext cx="158191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dirty="0" err="1"/>
              <a:t>文明互译</a:t>
            </a:r>
            <a:endParaRPr dirty="0"/>
          </a:p>
        </p:txBody>
      </p:sp>
      <p:sp>
        <p:nvSpPr>
          <p:cNvPr id="23" name="TextBox 22"/>
          <p:cNvSpPr txBox="1"/>
          <p:nvPr/>
        </p:nvSpPr>
        <p:spPr>
          <a:xfrm>
            <a:off x="5458968" y="2891418"/>
            <a:ext cx="1554480" cy="13647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让不同语言中的思想、方法、经典与经验相互流动，使不同文明能够被理解、被传播、被保存、被再创造。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59752" y="3154680"/>
            <a:ext cx="25603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2300" b="1">
                <a:solidFill>
                  <a:srgbClr val="D6B66A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40664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7552944" y="2587752"/>
            <a:ext cx="50292" cy="1911096"/>
          </a:xfrm>
          <a:prstGeom prst="round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69924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由观到变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99248" y="2891418"/>
            <a:ext cx="1554480" cy="13988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以最直观的展陈方式，让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人们看见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人类最先进、最经典、最具启发性的内容；由看见进入理解，由理解推动思想改变。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400032" y="3154680"/>
            <a:ext cx="256032" cy="32004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ctr">
              <a:defRPr sz="2300" b="1">
                <a:solidFill>
                  <a:srgbClr val="D6B66A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293521" y="2574355"/>
            <a:ext cx="50292" cy="1911096"/>
          </a:xfrm>
          <a:prstGeom prst="round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93952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dirty="0" err="1" smtClean="0"/>
              <a:t>协作</a:t>
            </a:r>
            <a:endParaRPr dirty="0"/>
          </a:p>
        </p:txBody>
      </p:sp>
      <p:sp>
        <p:nvSpPr>
          <p:cNvPr id="33" name="TextBox 32"/>
          <p:cNvSpPr txBox="1"/>
          <p:nvPr/>
        </p:nvSpPr>
        <p:spPr>
          <a:xfrm>
            <a:off x="9939528" y="2891418"/>
            <a:ext cx="1554480" cy="167122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连接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全球政府、大学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、企业机构及学者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与个人，让不同语言、不同地区、不同层级的力量共同参与文明互译、展陈、传播、备份与再创造。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5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矩形 6"/>
          <p:cNvSpPr/>
          <p:nvPr/>
        </p:nvSpPr>
        <p:spPr>
          <a:xfrm>
            <a:off x="594360" y="5142639"/>
            <a:ext cx="11109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以尺度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提升能力，以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衡观发现问题，以互译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平衡发展，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以观变扭转思想，以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协作拓展文明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45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7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94360" y="658368"/>
            <a:ext cx="10881360" cy="51398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1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宇宙尺度概念：从物质匮乏转向能力匮乏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792" y="1234440"/>
            <a:ext cx="10515600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500" b="0">
                <a:solidFill>
                  <a:srgbClr val="D6B66A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宇宙并不缺乏物质，人类缺乏的是摄取物质的能力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1792" y="2148840"/>
            <a:ext cx="3447288" cy="3291840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850392" y="2313432"/>
            <a:ext cx="54864" cy="29626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05840" y="2313432"/>
            <a:ext cx="2944368" cy="298543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核心判断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5840" y="2715768"/>
            <a:ext cx="2926080" cy="270304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lnSpc>
                <a:spcPct val="150000"/>
              </a:lnSpc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地球陆地上到处荒芜</a:t>
            </a: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海洋是陆地的两倍多</a:t>
            </a: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•</a:t>
            </a:r>
            <a:r>
              <a:rPr 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地球只是木星的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1/318</a:t>
            </a:r>
          </a:p>
          <a:p>
            <a:pPr>
              <a:lnSpc>
                <a:spcPct val="150000"/>
              </a:lnSpc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八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大行星总和只是太阳质量的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1/745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整个太阳系只占银河系的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1/1.5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万亿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250" b="0">
                <a:solidFill>
                  <a:srgbClr val="D9E5F5"/>
                </a:solidFill>
                <a:latin typeface="Microsoft YaHei"/>
              </a:defRPr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lang="zh-CN" altLang="en-US" sz="14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而人类在地球陆地上渺小到无法看见，却认为宇宙的资源不够自己“挥霍”</a:t>
            </a:r>
            <a:endParaRPr lang="en-US" altLang="zh-CN" sz="14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defRPr sz="1250" b="0">
                <a:solidFill>
                  <a:srgbClr val="D9E5F5"/>
                </a:solidFill>
                <a:latin typeface="Microsoft YaHei"/>
              </a:defRPr>
            </a:pP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34840" y="2148841"/>
            <a:ext cx="2281724" cy="118094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4599431" y="2313433"/>
            <a:ext cx="45719" cy="844208"/>
          </a:xfrm>
          <a:prstGeom prst="round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54879" y="2313432"/>
            <a:ext cx="1718283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可观测宇宙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54879" y="2715768"/>
            <a:ext cx="1718284" cy="22929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930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亿光年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6</a:t>
            </a:r>
            <a:endParaRPr dirty="0"/>
          </a:p>
        </p:txBody>
      </p:sp>
      <p:sp>
        <p:nvSpPr>
          <p:cNvPr id="23" name="Rectangle 8"/>
          <p:cNvSpPr/>
          <p:nvPr/>
        </p:nvSpPr>
        <p:spPr>
          <a:xfrm>
            <a:off x="3063475" y="1672311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9"/>
          <p:cNvSpPr/>
          <p:nvPr/>
        </p:nvSpPr>
        <p:spPr>
          <a:xfrm>
            <a:off x="3884882" y="1672311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10"/>
          <p:cNvSpPr/>
          <p:nvPr/>
        </p:nvSpPr>
        <p:spPr>
          <a:xfrm>
            <a:off x="2242068" y="1676883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10"/>
          <p:cNvSpPr/>
          <p:nvPr/>
        </p:nvSpPr>
        <p:spPr>
          <a:xfrm>
            <a:off x="594360" y="1683536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10"/>
          <p:cNvSpPr/>
          <p:nvPr/>
        </p:nvSpPr>
        <p:spPr>
          <a:xfrm>
            <a:off x="1420661" y="1683536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11"/>
          <p:cNvSpPr/>
          <p:nvPr/>
        </p:nvSpPr>
        <p:spPr>
          <a:xfrm>
            <a:off x="6881155" y="2148841"/>
            <a:ext cx="2281724" cy="118094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11"/>
          <p:cNvSpPr/>
          <p:nvPr/>
        </p:nvSpPr>
        <p:spPr>
          <a:xfrm>
            <a:off x="9327470" y="2148841"/>
            <a:ext cx="2281724" cy="1180942"/>
          </a:xfrm>
          <a:prstGeom prst="roundRect">
            <a:avLst/>
          </a:prstGeom>
          <a:solidFill>
            <a:srgbClr val="0C2442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12"/>
          <p:cNvSpPr/>
          <p:nvPr/>
        </p:nvSpPr>
        <p:spPr>
          <a:xfrm>
            <a:off x="7067850" y="2313433"/>
            <a:ext cx="45719" cy="844208"/>
          </a:xfrm>
          <a:prstGeom prst="round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12"/>
          <p:cNvSpPr/>
          <p:nvPr/>
        </p:nvSpPr>
        <p:spPr>
          <a:xfrm>
            <a:off x="9481713" y="2307198"/>
            <a:ext cx="45719" cy="844208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13"/>
          <p:cNvSpPr txBox="1"/>
          <p:nvPr/>
        </p:nvSpPr>
        <p:spPr>
          <a:xfrm>
            <a:off x="7245708" y="2313433"/>
            <a:ext cx="1718283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人类活动能力</a:t>
            </a:r>
            <a:endParaRPr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13"/>
          <p:cNvSpPr txBox="1"/>
          <p:nvPr/>
        </p:nvSpPr>
        <p:spPr>
          <a:xfrm>
            <a:off x="9681675" y="2313433"/>
            <a:ext cx="1718283" cy="25237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1400" b="1" dirty="0" smtClean="0">
                <a:solidFill>
                  <a:srgbClr val="D8B14A"/>
                </a:solidFill>
                <a:latin typeface="Noto Sans CJK SC"/>
              </a:rPr>
              <a:t>∞</a:t>
            </a:r>
            <a:endParaRPr lang="zh-CN" altLang="en-US" sz="1400" b="1" dirty="0">
              <a:solidFill>
                <a:srgbClr val="D8B14A"/>
              </a:solidFill>
              <a:latin typeface="Noto Sans CJK SC"/>
            </a:endParaRPr>
          </a:p>
        </p:txBody>
      </p:sp>
      <p:sp>
        <p:nvSpPr>
          <p:cNvPr id="36" name="TextBox 14"/>
          <p:cNvSpPr txBox="1"/>
          <p:nvPr/>
        </p:nvSpPr>
        <p:spPr>
          <a:xfrm>
            <a:off x="7260575" y="2711262"/>
            <a:ext cx="1718284" cy="4216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光秒都极其困难</a:t>
            </a:r>
            <a:endParaRPr lang="en-US" altLang="zh-CN" dirty="0" smtClean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光秒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≈</a:t>
            </a:r>
            <a:r>
              <a:rPr lang="en-US" altLang="zh-CN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万公里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14"/>
          <p:cNvSpPr txBox="1"/>
          <p:nvPr/>
        </p:nvSpPr>
        <p:spPr>
          <a:xfrm>
            <a:off x="9681674" y="2729302"/>
            <a:ext cx="1718284" cy="4216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250" b="0">
                <a:solidFill>
                  <a:srgbClr val="D9E5F5"/>
                </a:solidFill>
                <a:latin typeface="Microsoft YaHei"/>
              </a:defRPr>
            </a:pP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待填补的文明空白</a:t>
            </a:r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远大于</a:t>
            </a:r>
            <a:r>
              <a:rPr lang="zh-CN" altLang="en-US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既有答案</a:t>
            </a:r>
            <a:endParaRPr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ounded Rectangle 20"/>
          <p:cNvSpPr/>
          <p:nvPr/>
        </p:nvSpPr>
        <p:spPr>
          <a:xfrm>
            <a:off x="7772400" y="4668449"/>
            <a:ext cx="3291840" cy="542540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Rounded Rectangle 16"/>
          <p:cNvSpPr/>
          <p:nvPr/>
        </p:nvSpPr>
        <p:spPr>
          <a:xfrm>
            <a:off x="4754880" y="4668449"/>
            <a:ext cx="2423160" cy="542540"/>
          </a:xfrm>
          <a:prstGeom prst="roundRect">
            <a:avLst/>
          </a:prstGeom>
          <a:solidFill>
            <a:srgbClr val="0D121E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Rounded Rectangle 20"/>
          <p:cNvSpPr/>
          <p:nvPr/>
        </p:nvSpPr>
        <p:spPr>
          <a:xfrm>
            <a:off x="7772400" y="3251267"/>
            <a:ext cx="3291840" cy="542540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ounded Rectangle 16"/>
          <p:cNvSpPr/>
          <p:nvPr/>
        </p:nvSpPr>
        <p:spPr>
          <a:xfrm>
            <a:off x="4754880" y="3248171"/>
            <a:ext cx="2423160" cy="542540"/>
          </a:xfrm>
          <a:prstGeom prst="roundRect">
            <a:avLst/>
          </a:prstGeom>
          <a:solidFill>
            <a:srgbClr val="0D121E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Rounded Rectangle 20"/>
          <p:cNvSpPr/>
          <p:nvPr/>
        </p:nvSpPr>
        <p:spPr>
          <a:xfrm>
            <a:off x="7772400" y="2517650"/>
            <a:ext cx="3291840" cy="542540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ounded Rectangle 16"/>
          <p:cNvSpPr/>
          <p:nvPr/>
        </p:nvSpPr>
        <p:spPr>
          <a:xfrm>
            <a:off x="4754880" y="2527078"/>
            <a:ext cx="2423160" cy="542540"/>
          </a:xfrm>
          <a:prstGeom prst="roundRect">
            <a:avLst/>
          </a:prstGeom>
          <a:solidFill>
            <a:srgbClr val="0D121E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38912" y="424168"/>
            <a:ext cx="4315968" cy="517065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300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开启思想文明时代</a:t>
            </a:r>
            <a:endParaRPr sz="30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491" y="985332"/>
            <a:ext cx="4856856" cy="301621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600" b="0" dirty="0" err="1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从“物质增长优先”走向“思想能力建设优先</a:t>
            </a:r>
            <a:r>
              <a:rPr sz="1600" b="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706100"/>
            <a:ext cx="3840480" cy="4206240"/>
          </a:xfrm>
          <a:prstGeom prst="roundRect">
            <a:avLst/>
          </a:prstGeom>
          <a:solidFill>
            <a:srgbClr val="0D121E"/>
          </a:solidFill>
          <a:ln>
            <a:solidFill>
              <a:srgbClr val="2846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1624" y="1897279"/>
            <a:ext cx="3102592" cy="270843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400" b="1" dirty="0" err="1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</a:t>
            </a:r>
            <a:r>
              <a:rPr lang="zh-CN" altLang="en-US" sz="14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sz="1400" b="1" dirty="0" err="1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是思想文明时代</a:t>
            </a:r>
            <a:endParaRPr sz="14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ectangle 14"/>
          <p:cNvSpPr/>
          <p:nvPr/>
        </p:nvSpPr>
        <p:spPr>
          <a:xfrm flipH="1">
            <a:off x="667677" y="2083290"/>
            <a:ext cx="45719" cy="3451860"/>
          </a:xfrm>
          <a:prstGeom prst="rect">
            <a:avLst/>
          </a:prstGeom>
          <a:solidFill>
            <a:srgbClr val="0F7B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78153" y="2293628"/>
            <a:ext cx="3199887" cy="33239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人类不是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面对物质匮乏，而是面对判断力、创造力、协作力和思想转化能力的匮乏。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人类需要更多、更强、更好用的</a:t>
            </a:r>
            <a:r>
              <a:rPr lang="en-US" altLang="zh-CN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、自动化与各类工具，也更需要让更多人具备理解、使用、改造和创造工具的能力</a:t>
            </a: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信息爆炸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制造了注意力分散和判断混乱，人类需要减少无效信息造成的思想消耗</a:t>
            </a: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少数人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的领先，如果不能转化为多数人的能力提升，最终会被整体社会能力不足</a:t>
            </a: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所牵制。</a:t>
            </a:r>
            <a:endParaRPr lang="en-US" altLang="zh-CN" sz="1200" dirty="0" smtClean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因此，以发展思想文明，将人类重心从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“生产更多物质”，</a:t>
            </a: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转向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</a:t>
            </a: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“理解、判断、协作</a:t>
            </a:r>
            <a:r>
              <a:rPr lang="zh-CN" altLang="en-US" sz="1200" dirty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和创造未来的能力</a:t>
            </a:r>
            <a:r>
              <a:rPr lang="zh-CN" altLang="en-US" sz="1200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”势在必行。</a:t>
            </a:r>
            <a:endParaRPr lang="zh-CN" altLang="en-US" sz="1200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754880" y="1783080"/>
            <a:ext cx="2423160" cy="542540"/>
          </a:xfrm>
          <a:prstGeom prst="roundRect">
            <a:avLst/>
          </a:prstGeom>
          <a:solidFill>
            <a:srgbClr val="0D121E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28031" y="1874520"/>
            <a:ext cx="45719" cy="358938"/>
          </a:xfrm>
          <a:prstGeom prst="rect">
            <a:avLst/>
          </a:prstGeom>
          <a:solidFill>
            <a:srgbClr val="3C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910328" y="1917921"/>
            <a:ext cx="217627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从物质为中心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772400" y="1783080"/>
            <a:ext cx="3291840" cy="542540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991214" y="1933956"/>
            <a:ext cx="2981585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走向能力为中心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10328" y="2668887"/>
            <a:ext cx="217627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从信息堆积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019288" y="2666535"/>
            <a:ext cx="304495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走向思想转化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43387" y="3399408"/>
            <a:ext cx="217627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err="1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从单语</a:t>
            </a:r>
            <a:r>
              <a:rPr lang="zh-CN" altLang="en-US"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主导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37577" y="3399822"/>
            <a:ext cx="304495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走向互译平衡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67067" y="4811994"/>
            <a:ext cx="217627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err="1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从被动消费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046720" y="4819686"/>
            <a:ext cx="304495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err="1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走向</a:t>
            </a:r>
            <a:r>
              <a:rPr lang="zh-CN" altLang="en-US"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文明参与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54880" y="5623560"/>
            <a:ext cx="6423193" cy="209288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r>
              <a:rPr lang="zh-CN" altLang="en-US" sz="1000" dirty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华文文明工程要建设的，是让思想被看见、被体验、被互译、被传播、并在全球协作中转化为现实能力的基础设施。</a:t>
            </a:r>
            <a:endParaRPr sz="1000" b="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Rectangle 8"/>
          <p:cNvSpPr/>
          <p:nvPr/>
        </p:nvSpPr>
        <p:spPr>
          <a:xfrm>
            <a:off x="2908027" y="1371312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ectangle 9"/>
          <p:cNvSpPr/>
          <p:nvPr/>
        </p:nvSpPr>
        <p:spPr>
          <a:xfrm>
            <a:off x="3729434" y="1371312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ectangle 10"/>
          <p:cNvSpPr/>
          <p:nvPr/>
        </p:nvSpPr>
        <p:spPr>
          <a:xfrm>
            <a:off x="2086620" y="1375884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10"/>
          <p:cNvSpPr/>
          <p:nvPr/>
        </p:nvSpPr>
        <p:spPr>
          <a:xfrm>
            <a:off x="438912" y="1382537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10"/>
          <p:cNvSpPr/>
          <p:nvPr/>
        </p:nvSpPr>
        <p:spPr>
          <a:xfrm>
            <a:off x="1265213" y="1382537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ectangle 17"/>
          <p:cNvSpPr/>
          <p:nvPr/>
        </p:nvSpPr>
        <p:spPr>
          <a:xfrm>
            <a:off x="4829160" y="2618879"/>
            <a:ext cx="45719" cy="358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ectangle 17"/>
          <p:cNvSpPr/>
          <p:nvPr/>
        </p:nvSpPr>
        <p:spPr>
          <a:xfrm>
            <a:off x="7900828" y="1875308"/>
            <a:ext cx="45719" cy="358938"/>
          </a:xfrm>
          <a:prstGeom prst="rect">
            <a:avLst/>
          </a:prstGeom>
          <a:solidFill>
            <a:srgbClr val="3C3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Rectangle 17"/>
          <p:cNvSpPr/>
          <p:nvPr/>
        </p:nvSpPr>
        <p:spPr>
          <a:xfrm>
            <a:off x="7902747" y="2608636"/>
            <a:ext cx="45719" cy="358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Rectangle 17"/>
          <p:cNvSpPr/>
          <p:nvPr/>
        </p:nvSpPr>
        <p:spPr>
          <a:xfrm>
            <a:off x="4826274" y="3339972"/>
            <a:ext cx="45719" cy="358938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Rectangle 17"/>
          <p:cNvSpPr/>
          <p:nvPr/>
        </p:nvSpPr>
        <p:spPr>
          <a:xfrm>
            <a:off x="7903069" y="3339972"/>
            <a:ext cx="45719" cy="358938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ounded Rectangle 16"/>
          <p:cNvSpPr/>
          <p:nvPr/>
        </p:nvSpPr>
        <p:spPr>
          <a:xfrm>
            <a:off x="4754880" y="3945860"/>
            <a:ext cx="2423160" cy="542540"/>
          </a:xfrm>
          <a:prstGeom prst="roundRect">
            <a:avLst/>
          </a:prstGeom>
          <a:solidFill>
            <a:srgbClr val="0D121E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Rounded Rectangle 20"/>
          <p:cNvSpPr/>
          <p:nvPr/>
        </p:nvSpPr>
        <p:spPr>
          <a:xfrm>
            <a:off x="7772400" y="3949970"/>
            <a:ext cx="3291840" cy="542540"/>
          </a:xfrm>
          <a:prstGeom prst="roundRect">
            <a:avLst/>
          </a:prstGeom>
          <a:solidFill>
            <a:srgbClr val="091832"/>
          </a:solidFill>
          <a:ln w="12700">
            <a:solidFill>
              <a:srgbClr val="2355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Rectangle 17"/>
          <p:cNvSpPr/>
          <p:nvPr/>
        </p:nvSpPr>
        <p:spPr>
          <a:xfrm>
            <a:off x="7899403" y="4042073"/>
            <a:ext cx="45719" cy="358938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Rectangle 17"/>
          <p:cNvSpPr/>
          <p:nvPr/>
        </p:nvSpPr>
        <p:spPr>
          <a:xfrm>
            <a:off x="4829160" y="4039835"/>
            <a:ext cx="45719" cy="358938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Rectangle 17"/>
          <p:cNvSpPr/>
          <p:nvPr/>
        </p:nvSpPr>
        <p:spPr>
          <a:xfrm>
            <a:off x="4829908" y="4752558"/>
            <a:ext cx="45719" cy="358938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Rectangle 17"/>
          <p:cNvSpPr/>
          <p:nvPr/>
        </p:nvSpPr>
        <p:spPr>
          <a:xfrm>
            <a:off x="7899402" y="4752558"/>
            <a:ext cx="45719" cy="358938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TextBox 32"/>
          <p:cNvSpPr txBox="1"/>
          <p:nvPr/>
        </p:nvSpPr>
        <p:spPr>
          <a:xfrm>
            <a:off x="4937760" y="4097097"/>
            <a:ext cx="217627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zh-CN" altLang="en-US"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局部竞争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Box 32"/>
          <p:cNvSpPr txBox="1"/>
          <p:nvPr/>
        </p:nvSpPr>
        <p:spPr>
          <a:xfrm>
            <a:off x="8072125" y="4104641"/>
            <a:ext cx="2176272" cy="240066"/>
          </a:xfrm>
          <a:prstGeom prst="rect">
            <a:avLst/>
          </a:prstGeom>
          <a:noFill/>
        </p:spPr>
        <p:txBody>
          <a:bodyPr wrap="square" lIns="27432" tIns="27432" rIns="27432" bIns="27432" anchor="t">
            <a:spAutoFit/>
          </a:bodyPr>
          <a:lstStyle/>
          <a:p>
            <a:pPr algn="l"/>
            <a:r>
              <a:rPr lang="zh-CN" altLang="en-US" sz="1200" b="1" dirty="0" smtClean="0">
                <a:solidFill>
                  <a:srgbClr val="F5F5F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走向全球协作</a:t>
            </a:r>
            <a:endParaRPr sz="1200" b="1" dirty="0">
              <a:solidFill>
                <a:srgbClr val="F5F5F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TextBox 19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2" name="右箭头 1"/>
          <p:cNvSpPr/>
          <p:nvPr/>
        </p:nvSpPr>
        <p:spPr>
          <a:xfrm>
            <a:off x="7232624" y="1904699"/>
            <a:ext cx="485192" cy="298579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右箭头 53"/>
          <p:cNvSpPr/>
          <p:nvPr/>
        </p:nvSpPr>
        <p:spPr>
          <a:xfrm>
            <a:off x="7232505" y="2637278"/>
            <a:ext cx="485192" cy="298579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右箭头 54"/>
          <p:cNvSpPr/>
          <p:nvPr/>
        </p:nvSpPr>
        <p:spPr>
          <a:xfrm>
            <a:off x="7254925" y="3372481"/>
            <a:ext cx="485192" cy="298579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右箭头 55"/>
          <p:cNvSpPr/>
          <p:nvPr/>
        </p:nvSpPr>
        <p:spPr>
          <a:xfrm>
            <a:off x="7240921" y="4046128"/>
            <a:ext cx="485192" cy="298579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右箭头 78"/>
          <p:cNvSpPr/>
          <p:nvPr/>
        </p:nvSpPr>
        <p:spPr>
          <a:xfrm>
            <a:off x="7242850" y="4812917"/>
            <a:ext cx="485192" cy="298579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TextBox 3"/>
          <p:cNvSpPr txBox="1"/>
          <p:nvPr/>
        </p:nvSpPr>
        <p:spPr>
          <a:xfrm>
            <a:off x="911624" y="187279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53" y="113643"/>
            <a:ext cx="342000" cy="342000"/>
          </a:xfrm>
          <a:prstGeom prst="rect">
            <a:avLst/>
          </a:prstGeom>
        </p:spPr>
      </p:pic>
      <p:sp>
        <p:nvSpPr>
          <p:cNvPr id="57" name="TextBox 20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sp>
        <p:nvSpPr>
          <p:cNvPr id="80" name="TextBox 21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602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964692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文明工程协作平台：全球文明协作的工程操作系统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把文明成果、语言互译、问题生成、任务协作、资源调配与全球联动整合成可持续运行的系统平台</a:t>
            </a:r>
            <a:endParaRPr lang="zh-CN" altLang="en-US" sz="1600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8580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832104" y="2587752"/>
            <a:ext cx="50292" cy="1911096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7840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内容库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8408" y="2884840"/>
            <a:ext cx="1554480" cy="167122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持续接入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多语言经典、作品、论文、课程、工具、产品、方法、人物、机构与地方文献，形成可互译、可展陈、可任务化的文明资产库。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2608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3072384" y="2587752"/>
            <a:ext cx="50292" cy="191109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21868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问题库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18688" y="2891418"/>
            <a:ext cx="1554480" cy="13988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打造文明雷达，通过多维扫描生成文明空白地图，持续发现知识、语言、工具、能力、风险与创造方向之间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的问题。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16636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9793326" y="2587752"/>
            <a:ext cx="50292" cy="1911096"/>
          </a:xfrm>
          <a:prstGeom prst="round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45896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任务协作系统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58968" y="2891418"/>
            <a:ext cx="1554480" cy="109440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把文明空白拆解为可认领、可执行、可审核、可追踪的任务，组织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全球资源协作解决。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406640" y="2423160"/>
            <a:ext cx="1965960" cy="224028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7552944" y="2587752"/>
            <a:ext cx="50292" cy="1911096"/>
          </a:xfrm>
          <a:prstGeom prst="round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69924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资源调配系统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99248" y="2891418"/>
            <a:ext cx="1554480" cy="136479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对贡献与权益、盈余与短缺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、资金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与项目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、任务与能力等进行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动态调配，使全球文明资源流向最需要填补的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空白 </a:t>
            </a:r>
            <a:r>
              <a:rPr lang="zh-CN" altLang="en-US" sz="1180" dirty="0" smtClean="0"/>
              <a:t>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293521" y="2574355"/>
            <a:ext cx="50292" cy="1911096"/>
          </a:xfrm>
          <a:prstGeom prst="round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939528" y="2521972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全球联动系统</a:t>
            </a:r>
            <a:endParaRPr dirty="0"/>
          </a:p>
        </p:txBody>
      </p:sp>
      <p:sp>
        <p:nvSpPr>
          <p:cNvPr id="33" name="TextBox 32"/>
          <p:cNvSpPr txBox="1"/>
          <p:nvPr/>
        </p:nvSpPr>
        <p:spPr>
          <a:xfrm>
            <a:off x="9939528" y="2891418"/>
            <a:ext cx="1554480" cy="1671227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打破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地区、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语言、行业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、资金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、人群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之间的壁垒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，使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个人、机构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、城市、地区之间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形成持续流通、互相响应、共同建设的协作网络。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8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矩形 6"/>
          <p:cNvSpPr/>
          <p:nvPr/>
        </p:nvSpPr>
        <p:spPr>
          <a:xfrm>
            <a:off x="594360" y="5142639"/>
            <a:ext cx="11109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D6B6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扫描文明缺口，组织全球协作，调配盈余短缺，打通流通壁垒，提升文明能力。</a:t>
            </a:r>
            <a:endParaRPr lang="zh-CN" altLang="en-US" dirty="0">
              <a:solidFill>
                <a:srgbClr val="D6B66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34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7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4360" y="658368"/>
            <a:ext cx="10881360" cy="4985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文明工程协作协议：让平台系统健康运行的底层规则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10607040" cy="28315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r>
              <a:rPr lang="zh-CN" altLang="en-US" sz="1600" dirty="0">
                <a:solidFill>
                  <a:srgbClr val="D8B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用协议标准连接系统、用户与内容，以底层规则保障文明协作健康运行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" y="1917001"/>
            <a:ext cx="10242191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797108" y="1973461"/>
            <a:ext cx="45719" cy="1087973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13629" y="2123551"/>
            <a:ext cx="1581912" cy="3447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协议原则</a:t>
            </a:r>
            <a:endParaRPr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1718" y="2485460"/>
            <a:ext cx="9620174" cy="362792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600" dirty="0" smtClean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人本、包容、远瞻、平衡、真实</a:t>
            </a:r>
            <a:r>
              <a:rPr lang="zh-CN" altLang="en-US" sz="1600" dirty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开放、多元、合作、普惠、</a:t>
            </a:r>
            <a:r>
              <a:rPr lang="zh-CN" altLang="en-US" sz="1600" dirty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从简</a:t>
            </a:r>
            <a:r>
              <a:rPr lang="zh-CN" altLang="en-US" sz="1600" dirty="0" smtClean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、减耗、增</a:t>
            </a:r>
            <a:r>
              <a:rPr lang="zh-CN" altLang="en-US" sz="1600" dirty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效</a:t>
            </a:r>
            <a:r>
              <a:rPr lang="zh-CN" altLang="en-US" sz="1600" dirty="0" smtClean="0">
                <a:solidFill>
                  <a:srgbClr val="78673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、安全、变通、持续</a:t>
            </a:r>
            <a:endParaRPr sz="1600" dirty="0">
              <a:solidFill>
                <a:srgbClr val="78673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12480" y="6473952"/>
            <a:ext cx="310896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Huaven Civilization Initiative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75720" y="6455664"/>
            <a:ext cx="228600" cy="160044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r">
              <a:defRPr sz="800" b="0">
                <a:solidFill>
                  <a:srgbClr val="7E8EA6"/>
                </a:solidFill>
                <a:latin typeface="Microsoft YaHei"/>
              </a:defRPr>
            </a:pPr>
            <a:r>
              <a:rPr lang="en-US" dirty="0" smtClean="0"/>
              <a:t>9</a:t>
            </a:r>
            <a:endParaRPr dirty="0"/>
          </a:p>
        </p:txBody>
      </p:sp>
      <p:sp>
        <p:nvSpPr>
          <p:cNvPr id="38" name="Rectangle 8"/>
          <p:cNvSpPr/>
          <p:nvPr/>
        </p:nvSpPr>
        <p:spPr>
          <a:xfrm>
            <a:off x="3090907" y="1667740"/>
            <a:ext cx="720000" cy="36576"/>
          </a:xfrm>
          <a:prstGeom prst="rect">
            <a:avLst/>
          </a:prstGeom>
          <a:solidFill>
            <a:srgbClr val="D6B6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9"/>
          <p:cNvSpPr/>
          <p:nvPr/>
        </p:nvSpPr>
        <p:spPr>
          <a:xfrm>
            <a:off x="3912314" y="1667740"/>
            <a:ext cx="720000" cy="45719"/>
          </a:xfrm>
          <a:prstGeom prst="rect">
            <a:avLst/>
          </a:prstGeom>
          <a:solidFill>
            <a:srgbClr val="B018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10"/>
          <p:cNvSpPr/>
          <p:nvPr/>
        </p:nvSpPr>
        <p:spPr>
          <a:xfrm>
            <a:off x="2269500" y="1672312"/>
            <a:ext cx="720000" cy="36576"/>
          </a:xfrm>
          <a:prstGeom prst="rect">
            <a:avLst/>
          </a:prstGeom>
          <a:solidFill>
            <a:srgbClr val="1667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10"/>
          <p:cNvSpPr/>
          <p:nvPr/>
        </p:nvSpPr>
        <p:spPr>
          <a:xfrm>
            <a:off x="621792" y="1678965"/>
            <a:ext cx="720000" cy="36576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10"/>
          <p:cNvSpPr/>
          <p:nvPr/>
        </p:nvSpPr>
        <p:spPr>
          <a:xfrm>
            <a:off x="1448093" y="1678965"/>
            <a:ext cx="720000" cy="36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12"/>
          <p:cNvSpPr txBox="1"/>
          <p:nvPr/>
        </p:nvSpPr>
        <p:spPr>
          <a:xfrm>
            <a:off x="594360" y="6473952"/>
            <a:ext cx="5212080" cy="22860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750" b="0">
                <a:solidFill>
                  <a:srgbClr val="7E8EA6"/>
                </a:solidFill>
                <a:latin typeface="Microsoft YaHei"/>
              </a:defRPr>
            </a:pPr>
            <a:r>
              <a:t>HC-C01-P00-PR00-PRM-PPT-S1-V1.1-20260610001</a:t>
            </a:r>
          </a:p>
        </p:txBody>
      </p:sp>
      <p:sp>
        <p:nvSpPr>
          <p:cNvPr id="44" name="Rounded Rectangle 9"/>
          <p:cNvSpPr/>
          <p:nvPr/>
        </p:nvSpPr>
        <p:spPr>
          <a:xfrm>
            <a:off x="594360" y="3306515"/>
            <a:ext cx="5033941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9"/>
          <p:cNvSpPr/>
          <p:nvPr/>
        </p:nvSpPr>
        <p:spPr>
          <a:xfrm>
            <a:off x="5830042" y="3301016"/>
            <a:ext cx="5033941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ounded Rectangle 9"/>
          <p:cNvSpPr/>
          <p:nvPr/>
        </p:nvSpPr>
        <p:spPr>
          <a:xfrm>
            <a:off x="594359" y="4700543"/>
            <a:ext cx="5033941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ed Rectangle 9"/>
          <p:cNvSpPr/>
          <p:nvPr/>
        </p:nvSpPr>
        <p:spPr>
          <a:xfrm>
            <a:off x="5830043" y="4684948"/>
            <a:ext cx="5033941" cy="1232600"/>
          </a:xfrm>
          <a:prstGeom prst="roundRect">
            <a:avLst/>
          </a:prstGeom>
          <a:solidFill>
            <a:srgbClr val="07162B"/>
          </a:solidFill>
          <a:ln w="12700">
            <a:solidFill>
              <a:srgbClr val="2442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10"/>
          <p:cNvSpPr/>
          <p:nvPr/>
        </p:nvSpPr>
        <p:spPr>
          <a:xfrm>
            <a:off x="797108" y="3391861"/>
            <a:ext cx="45719" cy="1087973"/>
          </a:xfrm>
          <a:prstGeom prst="roundRect">
            <a:avLst/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ounded Rectangle 10"/>
          <p:cNvSpPr/>
          <p:nvPr/>
        </p:nvSpPr>
        <p:spPr>
          <a:xfrm>
            <a:off x="5998576" y="3391861"/>
            <a:ext cx="45719" cy="1087973"/>
          </a:xfrm>
          <a:prstGeom prst="roundRect">
            <a:avLst/>
          </a:prstGeom>
          <a:solidFill>
            <a:srgbClr val="1667A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ounded Rectangle 10"/>
          <p:cNvSpPr/>
          <p:nvPr/>
        </p:nvSpPr>
        <p:spPr>
          <a:xfrm>
            <a:off x="797108" y="4783170"/>
            <a:ext cx="45719" cy="1087973"/>
          </a:xfrm>
          <a:prstGeom prst="roundRect">
            <a:avLst/>
          </a:prstGeom>
          <a:solidFill>
            <a:srgbClr val="D6B66A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10"/>
          <p:cNvSpPr/>
          <p:nvPr/>
        </p:nvSpPr>
        <p:spPr>
          <a:xfrm>
            <a:off x="5998575" y="4757261"/>
            <a:ext cx="45719" cy="1087973"/>
          </a:xfrm>
          <a:prstGeom prst="roundRect">
            <a:avLst/>
          </a:prstGeom>
          <a:solidFill>
            <a:srgbClr val="B0182D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11"/>
          <p:cNvSpPr txBox="1"/>
          <p:nvPr/>
        </p:nvSpPr>
        <p:spPr>
          <a:xfrm>
            <a:off x="1033553" y="3399377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划定协议边界</a:t>
            </a:r>
          </a:p>
        </p:txBody>
      </p:sp>
      <p:sp>
        <p:nvSpPr>
          <p:cNvPr id="56" name="TextBox 11"/>
          <p:cNvSpPr txBox="1"/>
          <p:nvPr/>
        </p:nvSpPr>
        <p:spPr>
          <a:xfrm>
            <a:off x="1032947" y="4776144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分层协议类群</a:t>
            </a:r>
          </a:p>
        </p:txBody>
      </p:sp>
      <p:sp>
        <p:nvSpPr>
          <p:cNvPr id="57" name="TextBox 11"/>
          <p:cNvSpPr txBox="1"/>
          <p:nvPr/>
        </p:nvSpPr>
        <p:spPr>
          <a:xfrm>
            <a:off x="6219378" y="3399377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生成规则细节</a:t>
            </a:r>
          </a:p>
        </p:txBody>
      </p:sp>
      <p:sp>
        <p:nvSpPr>
          <p:cNvPr id="58" name="TextBox 11"/>
          <p:cNvSpPr txBox="1"/>
          <p:nvPr/>
        </p:nvSpPr>
        <p:spPr>
          <a:xfrm>
            <a:off x="6246037" y="4776144"/>
            <a:ext cx="1581912" cy="267766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修订版本演进</a:t>
            </a:r>
          </a:p>
        </p:txBody>
      </p:sp>
      <p:sp>
        <p:nvSpPr>
          <p:cNvPr id="59" name="TextBox 12"/>
          <p:cNvSpPr txBox="1"/>
          <p:nvPr/>
        </p:nvSpPr>
        <p:spPr>
          <a:xfrm>
            <a:off x="1044568" y="3634223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明确内容、版权、身份、数据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、文明值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、资金、商业、</a:t>
            </a:r>
            <a:r>
              <a:rPr lang="en-US" altLang="zh-CN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、安全与治理边界，保证开放协作不失控。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TextBox 12"/>
          <p:cNvSpPr txBox="1"/>
          <p:nvPr/>
        </p:nvSpPr>
        <p:spPr>
          <a:xfrm>
            <a:off x="1031718" y="5008301"/>
            <a:ext cx="4407691" cy="58169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形成总纲原则、业务规则、技术标准、治理合规、地区适配和版本演进的分层协议体系，使复杂系统有序</a:t>
            </a:r>
            <a:r>
              <a:rPr lang="zh-CN" altLang="en-US" sz="118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运行。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TextBox 12"/>
          <p:cNvSpPr txBox="1"/>
          <p:nvPr/>
        </p:nvSpPr>
        <p:spPr>
          <a:xfrm>
            <a:off x="6246037" y="3634223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规则不从想象中一次写成，而从内容接入、任务协作、资源调配和全球联通试点中发现问题、归纳经验、沉淀标准。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TextBox 12"/>
          <p:cNvSpPr txBox="1"/>
          <p:nvPr/>
        </p:nvSpPr>
        <p:spPr>
          <a:xfrm>
            <a:off x="6246036" y="5008678"/>
            <a:ext cx="4407691" cy="549638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>
              <a:lnSpc>
                <a:spcPct val="150000"/>
              </a:lnSpc>
              <a:defRPr sz="1180" b="0">
                <a:solidFill>
                  <a:srgbClr val="DDE8F7"/>
                </a:solidFill>
                <a:latin typeface="Microsoft YaHei"/>
              </a:defRPr>
            </a:pPr>
            <a:r>
              <a:rPr lang="zh-CN" altLang="en-US" sz="11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通过试行期、版本号、反馈机制、专家复审、灰度执行、例外处理和定期升级，使协议持续适应未来未知变化。</a:t>
            </a:r>
            <a:endParaRPr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"/>
          <p:cNvSpPr txBox="1"/>
          <p:nvPr/>
        </p:nvSpPr>
        <p:spPr>
          <a:xfrm>
            <a:off x="1084152" y="270010"/>
            <a:ext cx="4444130" cy="206210"/>
          </a:xfrm>
          <a:prstGeom prst="rect">
            <a:avLst/>
          </a:prstGeom>
          <a:noFill/>
        </p:spPr>
        <p:txBody>
          <a:bodyPr wrap="square" lIns="18288" tIns="18288" rIns="18288" bIns="18288">
            <a:spAutoFit/>
          </a:bodyPr>
          <a:lstStyle/>
          <a:p>
            <a:pPr algn="l">
              <a:defRPr sz="1100" b="0">
                <a:solidFill>
                  <a:srgbClr val="B8C7DE"/>
                </a:solidFill>
                <a:latin typeface="Microsoft YaHei"/>
              </a:defRPr>
            </a:pPr>
            <a:r>
              <a:rPr dirty="0" err="1"/>
              <a:t>华文文明工程</a:t>
            </a:r>
            <a:r>
              <a:rPr dirty="0"/>
              <a:t> </a:t>
            </a:r>
            <a:r>
              <a:rPr dirty="0" err="1"/>
              <a:t>Huaven</a:t>
            </a:r>
            <a:r>
              <a:rPr dirty="0"/>
              <a:t> Civilization Initiative</a:t>
            </a: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37" y="193115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6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8610</TotalTime>
  <Words>8037</Words>
  <Application>Microsoft Office PowerPoint</Application>
  <PresentationFormat>宽屏</PresentationFormat>
  <Paragraphs>947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1" baseType="lpstr">
      <vt:lpstr>Noto Sans CJK SC</vt:lpstr>
      <vt:lpstr>宋体</vt:lpstr>
      <vt:lpstr>Microsoft YaHei</vt:lpstr>
      <vt:lpstr>Microsoft YaHei</vt:lpstr>
      <vt:lpstr>Arial</vt:lpstr>
      <vt:lpstr>Broadway</vt:lpstr>
      <vt:lpstr>Calibri</vt:lpstr>
      <vt:lpstr>Stencil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Administrator</dc:creator>
  <cp:keywords/>
  <dc:description>generated using python-pptx</dc:description>
  <cp:lastModifiedBy>微软用户</cp:lastModifiedBy>
  <cp:revision>581</cp:revision>
  <dcterms:created xsi:type="dcterms:W3CDTF">2013-01-27T09:14:16Z</dcterms:created>
  <dcterms:modified xsi:type="dcterms:W3CDTF">2026-06-29T00:58:51Z</dcterms:modified>
  <cp:category/>
</cp:coreProperties>
</file>