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2" r:id="rId3"/>
    <p:sldId id="307" r:id="rId4"/>
    <p:sldId id="306" r:id="rId5"/>
    <p:sldId id="287" r:id="rId6"/>
    <p:sldId id="257" r:id="rId7"/>
    <p:sldId id="290" r:id="rId8"/>
    <p:sldId id="292" r:id="rId9"/>
    <p:sldId id="293" r:id="rId10"/>
    <p:sldId id="299" r:id="rId11"/>
    <p:sldId id="300" r:id="rId12"/>
    <p:sldId id="301" r:id="rId13"/>
    <p:sldId id="302" r:id="rId14"/>
    <p:sldId id="308" r:id="rId15"/>
    <p:sldId id="309" r:id="rId16"/>
    <p:sldId id="310" r:id="rId17"/>
    <p:sldId id="311" r:id="rId18"/>
    <p:sldId id="312" r:id="rId19"/>
    <p:sldId id="313" r:id="rId20"/>
    <p:sldId id="303" r:id="rId21"/>
    <p:sldId id="304" r:id="rId22"/>
    <p:sldId id="305" r:id="rId23"/>
    <p:sldId id="314" r:id="rId24"/>
    <p:sldId id="315" r:id="rId25"/>
    <p:sldId id="316" r:id="rId26"/>
    <p:sldId id="276" r:id="rId27"/>
    <p:sldId id="320" r:id="rId28"/>
    <p:sldId id="321" r:id="rId29"/>
    <p:sldId id="322" r:id="rId30"/>
    <p:sldId id="325" r:id="rId31"/>
    <p:sldId id="323" r:id="rId32"/>
    <p:sldId id="324" r:id="rId33"/>
    <p:sldId id="318" r:id="rId34"/>
    <p:sldId id="278" r:id="rId35"/>
    <p:sldId id="326" r:id="rId36"/>
    <p:sldId id="277" r:id="rId37"/>
    <p:sldId id="280" r:id="rId38"/>
    <p:sldId id="28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B66A"/>
    <a:srgbClr val="1667AA"/>
    <a:srgbClr val="B0182D"/>
    <a:srgbClr val="FFFFFF"/>
    <a:srgbClr val="000000"/>
    <a:srgbClr val="FFCC00"/>
    <a:srgbClr val="BA8CDC"/>
    <a:srgbClr val="FF9900"/>
    <a:srgbClr val="CC66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8" autoAdjust="0"/>
    <p:restoredTop sz="94660"/>
  </p:normalViewPr>
  <p:slideViewPr>
    <p:cSldViewPr snapToGrid="0" snapToObjects="1">
      <p:cViewPr varScale="1">
        <p:scale>
          <a:sx n="109" d="100"/>
          <a:sy n="109" d="100"/>
        </p:scale>
        <p:origin x="108" y="462"/>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346404" y="987552"/>
            <a:ext cx="7300515" cy="714042"/>
          </a:xfrm>
          <a:prstGeom prst="rect">
            <a:avLst/>
          </a:prstGeom>
          <a:noFill/>
        </p:spPr>
        <p:txBody>
          <a:bodyPr wrap="square" lIns="18288" tIns="18288" rIns="18288" bIns="18288">
            <a:spAutoFit/>
          </a:bodyPr>
          <a:lstStyle/>
          <a:p>
            <a:pPr algn="l">
              <a:defRPr sz="4400" b="1">
                <a:solidFill>
                  <a:srgbClr val="FFFFFF"/>
                </a:solidFill>
                <a:latin typeface="Microsoft YaHei"/>
              </a:defRPr>
            </a:pPr>
            <a:r>
              <a:rPr sz="3200" dirty="0">
                <a:latin typeface="Arial"/>
              </a:rPr>
              <a:t>Huaven Civilization Initiative</a:t>
            </a:r>
            <a:endParaRPr dirty="0"/>
          </a:p>
        </p:txBody>
      </p:sp>
      <p:sp>
        <p:nvSpPr>
          <p:cNvPr id="6" name="TextBox 5"/>
          <p:cNvSpPr txBox="1"/>
          <p:nvPr/>
        </p:nvSpPr>
        <p:spPr>
          <a:xfrm>
            <a:off x="2346404" y="1737360"/>
            <a:ext cx="6230667" cy="560153"/>
          </a:xfrm>
          <a:prstGeom prst="rect">
            <a:avLst/>
          </a:prstGeom>
          <a:noFill/>
        </p:spPr>
        <p:txBody>
          <a:bodyPr wrap="square" lIns="18288" tIns="18288" rIns="18288" bIns="18288">
            <a:spAutoFit/>
          </a:bodyPr>
          <a:lstStyle/>
          <a:p>
            <a:pPr algn="l">
              <a:defRPr sz="3400" b="1">
                <a:solidFill>
                  <a:srgbClr val="D6B66A"/>
                </a:solidFill>
                <a:latin typeface="Microsoft YaHei"/>
              </a:defRPr>
            </a:pPr>
            <a:r>
              <a:rPr sz="2800" dirty="0" err="1">
                <a:latin typeface="Arial"/>
              </a:rPr>
              <a:t>Global Layout Presentation</a:t>
            </a:r>
            <a:endParaRPr dirty="0"/>
          </a:p>
        </p:txBody>
      </p:sp>
      <p:sp>
        <p:nvSpPr>
          <p:cNvPr id="8" name="TextBox 7"/>
          <p:cNvSpPr txBox="1"/>
          <p:nvPr/>
        </p:nvSpPr>
        <p:spPr>
          <a:xfrm>
            <a:off x="749808" y="2889504"/>
            <a:ext cx="7498079" cy="365760"/>
          </a:xfrm>
          <a:prstGeom prst="rect">
            <a:avLst/>
          </a:prstGeom>
          <a:noFill/>
        </p:spPr>
        <p:txBody>
          <a:bodyPr wrap="square" lIns="18288" tIns="18288" rIns="18288" bIns="18288">
            <a:spAutoFit/>
          </a:bodyPr>
          <a:lstStyle/>
          <a:p>
            <a:pPr algn="l">
              <a:defRPr sz="2000" b="0">
                <a:solidFill>
                  <a:srgbClr val="FFFFFF"/>
                </a:solidFill>
                <a:latin typeface="Microsoft YaHei"/>
              </a:defRPr>
            </a:pPr>
            <a:r>
              <a:rPr dirty="0" err="1">
                <a:latin typeface="Arial"/>
              </a:rPr>
              <a:t>For hub node investors and global agency partners</a:t>
            </a:r>
            <a:endParaRPr dirty="0"/>
          </a:p>
        </p:txBody>
      </p:sp>
      <p:sp>
        <p:nvSpPr>
          <p:cNvPr id="9" name="Rectangle 8"/>
          <p:cNvSpPr/>
          <p:nvPr/>
        </p:nvSpPr>
        <p:spPr>
          <a:xfrm>
            <a:off x="3269219" y="3506724"/>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090626" y="3506724"/>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2447812" y="3511296"/>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31520" y="6199632"/>
            <a:ext cx="2194560" cy="365760"/>
          </a:xfrm>
          <a:prstGeom prst="rect">
            <a:avLst/>
          </a:prstGeom>
          <a:noFill/>
        </p:spPr>
        <p:txBody>
          <a:bodyPr wrap="square" lIns="18288" tIns="18288" rIns="18288" bIns="18288">
            <a:spAutoFit/>
          </a:bodyPr>
          <a:lstStyle/>
          <a:p>
            <a:pPr algn="l">
              <a:defRPr sz="1100" b="0">
                <a:solidFill>
                  <a:srgbClr val="B8C7DE"/>
                </a:solidFill>
                <a:latin typeface="Microsoft YaHei"/>
              </a:defRPr>
            </a:pPr>
            <a:r>
              <a:t>V1.1 · 2026</a:t>
            </a:r>
          </a:p>
        </p:txBody>
      </p:sp>
      <p:sp>
        <p:nvSpPr>
          <p:cNvPr id="13"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
        <p:nvSpPr>
          <p:cNvPr id="14" name="TextBox 13"/>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15" name="TextBox 14"/>
          <p:cNvSpPr txBox="1"/>
          <p:nvPr/>
        </p:nvSpPr>
        <p:spPr>
          <a:xfrm>
            <a:off x="11475720" y="6455664"/>
            <a:ext cx="228600" cy="228600"/>
          </a:xfrm>
          <a:prstGeom prst="rect">
            <a:avLst/>
          </a:prstGeom>
          <a:noFill/>
        </p:spPr>
        <p:txBody>
          <a:bodyPr wrap="square" lIns="18288" tIns="18288" rIns="18288" bIns="18288">
            <a:spAutoFit/>
          </a:bodyPr>
          <a:lstStyle/>
          <a:p>
            <a:pPr algn="r">
              <a:defRPr sz="800" b="0">
                <a:solidFill>
                  <a:srgbClr val="7E8EA6"/>
                </a:solidFill>
                <a:latin typeface="Microsoft YaHei"/>
              </a:defRPr>
            </a:pPr>
            <a:r>
              <a:rPr dirty="0"/>
              <a:t>1</a:t>
            </a:r>
          </a:p>
        </p:txBody>
      </p:sp>
      <p:sp>
        <p:nvSpPr>
          <p:cNvPr id="16" name="Rectangle 10"/>
          <p:cNvSpPr/>
          <p:nvPr/>
        </p:nvSpPr>
        <p:spPr>
          <a:xfrm>
            <a:off x="800104" y="3517949"/>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0"/>
          <p:cNvSpPr/>
          <p:nvPr/>
        </p:nvSpPr>
        <p:spPr>
          <a:xfrm>
            <a:off x="1626405" y="3517949"/>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731521" y="3890772"/>
            <a:ext cx="4519209" cy="853760"/>
          </a:xfrm>
          <a:prstGeom prst="rect">
            <a:avLst/>
          </a:prstGeom>
          <a:noFill/>
        </p:spPr>
        <p:txBody>
          <a:bodyPr wrap="square" lIns="27432" tIns="27432" rIns="27432" bIns="27432" anchor="t">
            <a:spAutoFit/>
          </a:bodyPr>
          <a:lstStyle/>
          <a:p>
            <a:pPr>
              <a:lnSpc>
                <a:spcPct val="150000"/>
              </a:lnSpc>
            </a:pPr>
            <a:r>
              <a:rPr sz="1200" b="0" dirty="0">
                <a:solidFill>
                  <a:schemeClr val="accent6">
                    <a:lumMod val="20000"/>
                    <a:lumOff val="80000"/>
                  </a:schemeClr>
                </a:solidFill>
                <a:latin typeface="微软雅黑" panose="020B0503020204020204" pitchFamily="34" charset="-122"/>
                <a:ea typeface="微软雅黑" panose="020B0503020204020204" pitchFamily="34" charset="-122"/>
              </a:rPr>
              <a:t>Building future-oriented intellectual-civilization infrastructure through civilizational spaces, global nodes, collaboration platforms and multilingual translation systems.</a:t>
            </a:r>
          </a:p>
        </p:txBody>
      </p:sp>
      <p:pic>
        <p:nvPicPr>
          <p:cNvPr id="19" name="图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4" y="948620"/>
            <a:ext cx="1296000" cy="1296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Rounded Rectangle 13"/>
          <p:cNvSpPr/>
          <p:nvPr/>
        </p:nvSpPr>
        <p:spPr>
          <a:xfrm>
            <a:off x="8979615" y="1966727"/>
            <a:ext cx="2690445" cy="3928078"/>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ounded Rectangle 13"/>
          <p:cNvSpPr/>
          <p:nvPr/>
        </p:nvSpPr>
        <p:spPr>
          <a:xfrm>
            <a:off x="6169370" y="1975841"/>
            <a:ext cx="2690445" cy="3928078"/>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ounded Rectangle 13"/>
          <p:cNvSpPr/>
          <p:nvPr/>
        </p:nvSpPr>
        <p:spPr>
          <a:xfrm>
            <a:off x="3359125" y="1969802"/>
            <a:ext cx="2690445" cy="3928078"/>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13"/>
          <p:cNvSpPr/>
          <p:nvPr/>
        </p:nvSpPr>
        <p:spPr>
          <a:xfrm>
            <a:off x="537821" y="1969802"/>
            <a:ext cx="2690445" cy="3928078"/>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17116" y="2214529"/>
            <a:ext cx="2258741" cy="424732"/>
          </a:xfrm>
          <a:prstGeom prst="rect">
            <a:avLst/>
          </a:prstGeom>
          <a:noFill/>
        </p:spPr>
        <p:txBody>
          <a:bodyPr wrap="square" lIns="27432" tIns="27432" rIns="27432" bIns="27432" anchor="t">
            <a:spAutoFit/>
          </a:bodyPr>
          <a:lstStyle/>
          <a:p>
            <a:pPr algn="l"/>
            <a:r>
              <a:rPr lang="zh-CN" altLang="en-US" sz="1200" b="1" dirty="0">
                <a:solidFill>
                  <a:srgbClr val="F5F5F5"/>
                </a:solidFill>
                <a:latin typeface="微软雅黑" panose="020B0503020204020204" pitchFamily="34" charset="-122"/>
                <a:ea typeface="微软雅黑" panose="020B0503020204020204" pitchFamily="34" charset="-122"/>
              </a:rPr>
              <a:t>What to translate? Human civilizational achievements</a:t>
            </a:r>
            <a:endParaRPr sz="1200" b="1" dirty="0">
              <a:solidFill>
                <a:srgbClr val="D8B14A"/>
              </a:solidFill>
              <a:latin typeface="微软雅黑" panose="020B0503020204020204" pitchFamily="34" charset="-122"/>
              <a:ea typeface="微软雅黑" panose="020B0503020204020204" pitchFamily="34" charset="-122"/>
            </a:endParaRPr>
          </a:p>
        </p:txBody>
      </p:sp>
      <p:sp>
        <p:nvSpPr>
          <p:cNvPr id="16" name="Rectangle 15"/>
          <p:cNvSpPr/>
          <p:nvPr/>
        </p:nvSpPr>
        <p:spPr>
          <a:xfrm>
            <a:off x="621668" y="2351689"/>
            <a:ext cx="45719" cy="3164304"/>
          </a:xfrm>
          <a:prstGeom prst="rect">
            <a:avLst/>
          </a:prstGeom>
          <a:solidFill>
            <a:srgbClr val="E232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4"/>
          <p:cNvSpPr txBox="1"/>
          <p:nvPr/>
        </p:nvSpPr>
        <p:spPr>
          <a:xfrm>
            <a:off x="594360" y="658368"/>
            <a:ext cx="10881360" cy="406265"/>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2400" dirty="0">
                <a:latin typeface="微软雅黑" panose="020B0503020204020204" pitchFamily="34" charset="-122"/>
                <a:ea typeface="微软雅黑" panose="020B0503020204020204" pitchFamily="34" charset="-122"/>
              </a:rPr>
              <a:t>Implementation Mechanism for Multilingual Mutual Translation</a:t>
            </a:r>
            <a:endParaRPr sz="2400"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600" dirty="0" smtClean="0">
                <a:solidFill>
                  <a:srgbClr val="D6B66A"/>
                </a:solidFill>
                <a:latin typeface="微软雅黑" panose="020B0503020204020204" pitchFamily="34" charset="-122"/>
                <a:ea typeface="微软雅黑" panose="020B0503020204020204" pitchFamily="34" charset="-122"/>
              </a:rPr>
              <a:t>Mutual translation makes Earth’s civilizations one family.</a:t>
            </a:r>
            <a:endParaRPr lang="zh-CN" altLang="en-US" sz="1600" dirty="0">
              <a:solidFill>
                <a:srgbClr val="D6B66A"/>
              </a:solidFill>
              <a:latin typeface="微软雅黑" panose="020B0503020204020204" pitchFamily="34" charset="-122"/>
              <a:ea typeface="微软雅黑" panose="020B0503020204020204" pitchFamily="34" charset="-122"/>
            </a:endParaRP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15"/>
          <p:cNvSpPr/>
          <p:nvPr/>
        </p:nvSpPr>
        <p:spPr>
          <a:xfrm>
            <a:off x="3445651" y="2357728"/>
            <a:ext cx="45719" cy="3164304"/>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15"/>
          <p:cNvSpPr/>
          <p:nvPr/>
        </p:nvSpPr>
        <p:spPr>
          <a:xfrm>
            <a:off x="6251095" y="2357728"/>
            <a:ext cx="45719" cy="3164304"/>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10</a:t>
            </a:r>
            <a:endParaRPr dirty="0"/>
          </a:p>
        </p:txBody>
      </p:sp>
      <p:sp>
        <p:nvSpPr>
          <p:cNvPr id="47" name="TextBox 5"/>
          <p:cNvSpPr txBox="1"/>
          <p:nvPr/>
        </p:nvSpPr>
        <p:spPr>
          <a:xfrm>
            <a:off x="594360" y="6066934"/>
            <a:ext cx="11075700" cy="226216"/>
          </a:xfrm>
          <a:prstGeom prst="rect">
            <a:avLst/>
          </a:prstGeom>
          <a:noFill/>
        </p:spPr>
        <p:txBody>
          <a:bodyPr wrap="square" lIns="18288" tIns="18288" rIns="18288" bIns="18288">
            <a:spAutoFit/>
          </a:bodyPr>
          <a:lstStyle/>
          <a:p>
            <a:pPr algn="ctr"/>
            <a:r>
              <a:rPr lang="zh-CN" altLang="en-US" sz="1230" dirty="0" smtClean="0">
                <a:solidFill>
                  <a:srgbClr val="D6B66A"/>
                </a:solidFill>
                <a:latin typeface="微软雅黑" panose="020B0503020204020204" pitchFamily="34" charset="-122"/>
                <a:ea typeface="微软雅黑" panose="020B0503020204020204" pitchFamily="34" charset="-122"/>
              </a:rPr>
              <a:t>Implementation mechanism: translate human civilizational achievements through tools and global collaborators.</a:t>
            </a:r>
            <a:endParaRPr lang="zh-CN" altLang="en-US" sz="1500" dirty="0">
              <a:solidFill>
                <a:srgbClr val="D6B66A"/>
              </a:solidFill>
              <a:latin typeface="微软雅黑" panose="020B0503020204020204" pitchFamily="34" charset="-122"/>
              <a:ea typeface="微软雅黑" panose="020B0503020204020204" pitchFamily="34" charset="-122"/>
            </a:endParaRPr>
          </a:p>
        </p:txBody>
      </p:sp>
      <p:sp>
        <p:nvSpPr>
          <p:cNvPr id="54" name="TextBox 12"/>
          <p:cNvSpPr txBox="1"/>
          <p:nvPr/>
        </p:nvSpPr>
        <p:spPr>
          <a:xfrm>
            <a:off x="817116" y="2622777"/>
            <a:ext cx="2258741" cy="16004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Enable civilizational achievements in different languages to enter a shared structure for all humanity, and allow the integration of achievements from different civilizations to incubate deeper-level civilizational outcomes.</a:t>
            </a:r>
            <a:endParaRPr lang="en-US" altLang="zh-CN" sz="1200" dirty="0" smtClean="0">
              <a:latin typeface="微软雅黑" panose="020B0503020204020204" pitchFamily="34" charset="-122"/>
              <a:ea typeface="微软雅黑" panose="020B0503020204020204" pitchFamily="34" charset="-122"/>
            </a:endParaRPr>
          </a:p>
        </p:txBody>
      </p:sp>
      <p:sp>
        <p:nvSpPr>
          <p:cNvPr id="41" name="Rectangle 15"/>
          <p:cNvSpPr/>
          <p:nvPr/>
        </p:nvSpPr>
        <p:spPr>
          <a:xfrm>
            <a:off x="9062933" y="2357728"/>
            <a:ext cx="45719" cy="3164304"/>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TextBox 14"/>
          <p:cNvSpPr txBox="1"/>
          <p:nvPr/>
        </p:nvSpPr>
        <p:spPr>
          <a:xfrm>
            <a:off x="3633951" y="2218225"/>
            <a:ext cx="2258741" cy="393954"/>
          </a:xfrm>
          <a:prstGeom prst="rect">
            <a:avLst/>
          </a:prstGeom>
          <a:noFill/>
        </p:spPr>
        <p:txBody>
          <a:bodyPr wrap="square" lIns="27432" tIns="27432" rIns="27432" bIns="27432" anchor="t">
            <a:spAutoFit/>
          </a:bodyPr>
          <a:lstStyle/>
          <a:p>
            <a:pPr algn="l"/>
            <a:r>
              <a:rPr lang="zh-CN" altLang="en-US" sz="1100" b="1" dirty="0" smtClean="0">
                <a:solidFill>
                  <a:srgbClr val="F5F5F5"/>
                </a:solidFill>
                <a:latin typeface="微软雅黑" panose="020B0503020204020204" pitchFamily="34" charset="-122"/>
                <a:ea typeface="微软雅黑" panose="020B0503020204020204" pitchFamily="34" charset="-122"/>
              </a:rPr>
              <a:t>How to translate? Civilizational translation workflow</a:t>
            </a:r>
            <a:endParaRPr sz="1100" b="1" dirty="0">
              <a:solidFill>
                <a:srgbClr val="D8B14A"/>
              </a:solidFill>
              <a:latin typeface="微软雅黑" panose="020B0503020204020204" pitchFamily="34" charset="-122"/>
              <a:ea typeface="微软雅黑" panose="020B0503020204020204" pitchFamily="34" charset="-122"/>
            </a:endParaRPr>
          </a:p>
        </p:txBody>
      </p:sp>
      <p:sp>
        <p:nvSpPr>
          <p:cNvPr id="52" name="TextBox 14"/>
          <p:cNvSpPr txBox="1"/>
          <p:nvPr/>
        </p:nvSpPr>
        <p:spPr>
          <a:xfrm>
            <a:off x="6448147" y="2208619"/>
            <a:ext cx="2258741" cy="424732"/>
          </a:xfrm>
          <a:prstGeom prst="rect">
            <a:avLst/>
          </a:prstGeom>
          <a:noFill/>
        </p:spPr>
        <p:txBody>
          <a:bodyPr wrap="square" lIns="27432" tIns="27432" rIns="27432" bIns="27432" anchor="t">
            <a:spAutoFit/>
          </a:bodyPr>
          <a:lstStyle/>
          <a:p>
            <a:pPr algn="l"/>
            <a:r>
              <a:rPr lang="zh-CN" altLang="en-US" sz="1200" b="1" dirty="0" smtClean="0">
                <a:solidFill>
                  <a:srgbClr val="F5F5F5"/>
                </a:solidFill>
                <a:latin typeface="微软雅黑" panose="020B0503020204020204" pitchFamily="34" charset="-122"/>
                <a:ea typeface="微软雅黑" panose="020B0503020204020204" pitchFamily="34" charset="-122"/>
              </a:rPr>
              <a:t>Who translates? Global collaborators</a:t>
            </a:r>
            <a:endParaRPr sz="1200" b="1" dirty="0">
              <a:solidFill>
                <a:srgbClr val="D8B14A"/>
              </a:solidFill>
              <a:latin typeface="微软雅黑" panose="020B0503020204020204" pitchFamily="34" charset="-122"/>
              <a:ea typeface="微软雅黑" panose="020B0503020204020204" pitchFamily="34" charset="-122"/>
            </a:endParaRPr>
          </a:p>
        </p:txBody>
      </p:sp>
      <p:sp>
        <p:nvSpPr>
          <p:cNvPr id="53" name="TextBox 14"/>
          <p:cNvSpPr txBox="1"/>
          <p:nvPr/>
        </p:nvSpPr>
        <p:spPr>
          <a:xfrm>
            <a:off x="9262699" y="2208618"/>
            <a:ext cx="2258741" cy="393954"/>
          </a:xfrm>
          <a:prstGeom prst="rect">
            <a:avLst/>
          </a:prstGeom>
          <a:noFill/>
        </p:spPr>
        <p:txBody>
          <a:bodyPr wrap="square" lIns="27432" tIns="27432" rIns="27432" bIns="27432" anchor="t">
            <a:spAutoFit/>
          </a:bodyPr>
          <a:lstStyle/>
          <a:p>
            <a:pPr algn="l"/>
            <a:r>
              <a:rPr lang="zh-CN" altLang="en-US" sz="1100" b="1" dirty="0">
                <a:solidFill>
                  <a:srgbClr val="F5F5F5"/>
                </a:solidFill>
                <a:latin typeface="微软雅黑" panose="020B0503020204020204" pitchFamily="34" charset="-122"/>
                <a:ea typeface="微软雅黑" panose="020B0503020204020204" pitchFamily="34" charset="-122"/>
              </a:rPr>
              <a:t>Result? Maximize the value of civilizational achievements</a:t>
            </a:r>
            <a:endParaRPr sz="1100" b="1" dirty="0">
              <a:solidFill>
                <a:srgbClr val="D8B14A"/>
              </a:solidFill>
              <a:latin typeface="微软雅黑" panose="020B0503020204020204" pitchFamily="34" charset="-122"/>
              <a:ea typeface="微软雅黑" panose="020B0503020204020204" pitchFamily="34" charset="-122"/>
            </a:endParaRPr>
          </a:p>
        </p:txBody>
      </p:sp>
      <p:sp>
        <p:nvSpPr>
          <p:cNvPr id="55" name="TextBox 12"/>
          <p:cNvSpPr txBox="1"/>
          <p:nvPr/>
        </p:nvSpPr>
        <p:spPr>
          <a:xfrm>
            <a:off x="3633950" y="2621945"/>
            <a:ext cx="2258741" cy="2956963"/>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850" dirty="0">
                <a:latin typeface="微软雅黑" panose="020B0503020204020204" pitchFamily="34" charset="-122"/>
                <a:ea typeface="微软雅黑" panose="020B0503020204020204" pitchFamily="34" charset="-122"/>
              </a:rPr>
              <a:t>Build intelligent tools and use them to enable large-scale, tool-driven human-AI collaboration</a:t>
            </a:r>
            <a:r>
              <a:rPr lang="en-US" altLang="zh-CN" sz="85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850" dirty="0">
                <a:latin typeface="微软雅黑" panose="020B0503020204020204" pitchFamily="34" charset="-122"/>
                <a:ea typeface="微软雅黑" panose="020B0503020204020204" pitchFamily="34" charset="-122"/>
              </a:rPr>
              <a:t>Human contributors will carry out error correction, translation review, concept confirmation, cultural interpretation and contextual supplementation</a:t>
            </a:r>
            <a:r>
              <a:rPr lang="en-US" altLang="zh-CN" sz="85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850" dirty="0">
                <a:latin typeface="微软雅黑" panose="020B0503020204020204" pitchFamily="34" charset="-122"/>
                <a:ea typeface="微软雅黑" panose="020B0503020204020204" pitchFamily="34" charset="-122"/>
              </a:rPr>
              <a:t>The platform will turn these processes into accumulated outcomes, generating terminology libraries, concept libraries, context libraries, version libraries and feedback records, so that every revision becomes the foundation for the next round of mutual translation</a:t>
            </a:r>
            <a:r>
              <a:rPr lang="en-US" altLang="zh-CN" sz="850" dirty="0" smtClean="0">
                <a:latin typeface="微软雅黑" panose="020B0503020204020204" pitchFamily="34" charset="-122"/>
                <a:ea typeface="微软雅黑" panose="020B0503020204020204" pitchFamily="34" charset="-122"/>
              </a:rPr>
              <a:t>.</a:t>
            </a:r>
            <a:endParaRPr lang="zh-CN" altLang="en-US" sz="850" dirty="0">
              <a:latin typeface="微软雅黑" panose="020B0503020204020204" pitchFamily="34" charset="-122"/>
              <a:ea typeface="微软雅黑" panose="020B0503020204020204" pitchFamily="34" charset="-122"/>
            </a:endParaRPr>
          </a:p>
        </p:txBody>
      </p:sp>
      <p:sp>
        <p:nvSpPr>
          <p:cNvPr id="57" name="TextBox 12"/>
          <p:cNvSpPr txBox="1"/>
          <p:nvPr/>
        </p:nvSpPr>
        <p:spPr>
          <a:xfrm>
            <a:off x="6448147" y="2620282"/>
            <a:ext cx="2258741" cy="3267241"/>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Intelligent tools</a:t>
            </a:r>
            <a:r>
              <a:rPr lang="en-US" altLang="zh-CN" sz="984"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84" dirty="0" smtClean="0">
                <a:latin typeface="微软雅黑" panose="020B0503020204020204" pitchFamily="34" charset="-122"/>
                <a:ea typeface="微软雅黑" panose="020B0503020204020204" pitchFamily="34" charset="-122"/>
              </a:rPr>
              <a:t>Authors</a:t>
            </a:r>
            <a:r>
              <a:rPr lang="en-US" altLang="zh-CN" sz="984" dirty="0">
                <a:latin typeface="微软雅黑" panose="020B0503020204020204" pitchFamily="34" charset="-122"/>
                <a:ea typeface="微软雅黑" panose="020B0503020204020204" pitchFamily="34" charset="-122"/>
              </a:rPr>
              <a:t>, scholars, translators, native speakers, institutions and nodes</a:t>
            </a:r>
            <a:r>
              <a:rPr lang="en-US" altLang="zh-CN" sz="984"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84" dirty="0" smtClean="0">
                <a:latin typeface="微软雅黑" panose="020B0503020204020204" pitchFamily="34" charset="-122"/>
                <a:ea typeface="微软雅黑" panose="020B0503020204020204" pitchFamily="34" charset="-122"/>
              </a:rPr>
              <a:t>Governments</a:t>
            </a:r>
            <a:r>
              <a:rPr lang="en-US" altLang="zh-CN" sz="984" dirty="0">
                <a:latin typeface="微软雅黑" panose="020B0503020204020204" pitchFamily="34" charset="-122"/>
                <a:ea typeface="微软雅黑" panose="020B0503020204020204" pitchFamily="34" charset="-122"/>
              </a:rPr>
              <a:t>, cultural departments, education departments, libraries, national language and translation institutions, and other relevant bodies</a:t>
            </a:r>
            <a:r>
              <a:rPr lang="en-US" altLang="zh-CN" sz="984"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84" dirty="0" smtClean="0">
                <a:latin typeface="微软雅黑" panose="020B0503020204020204" pitchFamily="34" charset="-122"/>
                <a:ea typeface="微软雅黑" panose="020B0503020204020204" pitchFamily="34" charset="-122"/>
              </a:rPr>
              <a:t>This </a:t>
            </a:r>
            <a:r>
              <a:rPr lang="en-US" altLang="zh-CN" sz="984" dirty="0">
                <a:latin typeface="微软雅黑" panose="020B0503020204020204" pitchFamily="34" charset="-122"/>
                <a:ea typeface="微软雅黑" panose="020B0503020204020204" pitchFamily="34" charset="-122"/>
              </a:rPr>
              <a:t>is not a mass-style translation campaign based on sheer manpower.</a:t>
            </a:r>
            <a:endParaRPr lang="en-US" altLang="zh-CN" sz="12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200" dirty="0" smtClean="0">
              <a:latin typeface="微软雅黑" panose="020B0503020204020204" pitchFamily="34" charset="-122"/>
              <a:ea typeface="微软雅黑" panose="020B0503020204020204" pitchFamily="34" charset="-122"/>
            </a:endParaRPr>
          </a:p>
        </p:txBody>
      </p:sp>
      <p:sp>
        <p:nvSpPr>
          <p:cNvPr id="58" name="TextBox 12"/>
          <p:cNvSpPr txBox="1"/>
          <p:nvPr/>
        </p:nvSpPr>
        <p:spPr>
          <a:xfrm>
            <a:off x="9262698" y="2627088"/>
            <a:ext cx="2258741" cy="2713179"/>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dirty="0" err="1">
                <a:latin typeface="微软雅黑" panose="020B0503020204020204" pitchFamily="34" charset="-122"/>
                <a:ea typeface="微软雅黑" panose="020B0503020204020204" pitchFamily="34" charset="-122"/>
              </a:rPr>
              <a:t>Multilingualization</a:t>
            </a:r>
            <a:r>
              <a:rPr lang="en-US" altLang="zh-CN" sz="900" dirty="0">
                <a:latin typeface="微软雅黑" panose="020B0503020204020204" pitchFamily="34" charset="-122"/>
                <a:ea typeface="微软雅黑" panose="020B0503020204020204" pitchFamily="34" charset="-122"/>
              </a:rPr>
              <a:t> of individual achievements amplifies their value</a:t>
            </a:r>
            <a:r>
              <a:rPr lang="en-US" altLang="zh-CN" sz="90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dirty="0" smtClean="0">
                <a:latin typeface="微软雅黑" panose="020B0503020204020204" pitchFamily="34" charset="-122"/>
                <a:ea typeface="微软雅黑" panose="020B0503020204020204" pitchFamily="34" charset="-122"/>
              </a:rPr>
              <a:t>Language </a:t>
            </a:r>
            <a:r>
              <a:rPr lang="en-US" altLang="zh-CN" sz="900" dirty="0">
                <a:latin typeface="微软雅黑" panose="020B0503020204020204" pitchFamily="34" charset="-122"/>
                <a:ea typeface="微软雅黑" panose="020B0503020204020204" pitchFamily="34" charset="-122"/>
              </a:rPr>
              <a:t>functions are upgraded through mutual translation</a:t>
            </a:r>
            <a:r>
              <a:rPr lang="en-US" altLang="zh-CN" sz="90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dirty="0" smtClean="0">
                <a:latin typeface="微软雅黑" panose="020B0503020204020204" pitchFamily="34" charset="-122"/>
                <a:ea typeface="微软雅黑" panose="020B0503020204020204" pitchFamily="34" charset="-122"/>
              </a:rPr>
              <a:t>Regional </a:t>
            </a:r>
            <a:r>
              <a:rPr lang="en-US" altLang="zh-CN" sz="900" dirty="0">
                <a:latin typeface="微软雅黑" panose="020B0503020204020204" pitchFamily="34" charset="-122"/>
                <a:ea typeface="微软雅黑" panose="020B0503020204020204" pitchFamily="34" charset="-122"/>
              </a:rPr>
              <a:t>civilizations are upgraded by introducing civilizational achievements from other languages</a:t>
            </a:r>
            <a:r>
              <a:rPr lang="en-US" altLang="zh-CN" sz="90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dirty="0" smtClean="0">
                <a:latin typeface="微软雅黑" panose="020B0503020204020204" pitchFamily="34" charset="-122"/>
                <a:ea typeface="微软雅黑" panose="020B0503020204020204" pitchFamily="34" charset="-122"/>
              </a:rPr>
              <a:t>This </a:t>
            </a:r>
            <a:r>
              <a:rPr lang="en-US" altLang="zh-CN" sz="900" dirty="0">
                <a:latin typeface="微软雅黑" panose="020B0503020204020204" pitchFamily="34" charset="-122"/>
                <a:ea typeface="微软雅黑" panose="020B0503020204020204" pitchFamily="34" charset="-122"/>
              </a:rPr>
              <a:t>process feeds back into the upgrading of human tools</a:t>
            </a:r>
            <a:r>
              <a:rPr lang="en-US" altLang="zh-CN" sz="90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dirty="0" smtClean="0">
                <a:latin typeface="微软雅黑" panose="020B0503020204020204" pitchFamily="34" charset="-122"/>
                <a:ea typeface="微软雅黑" panose="020B0503020204020204" pitchFamily="34" charset="-122"/>
              </a:rPr>
              <a:t>The </a:t>
            </a:r>
            <a:r>
              <a:rPr lang="en-US" altLang="zh-CN" sz="900" dirty="0">
                <a:latin typeface="微软雅黑" panose="020B0503020204020204" pitchFamily="34" charset="-122"/>
                <a:ea typeface="微软雅黑" panose="020B0503020204020204" pitchFamily="34" charset="-122"/>
              </a:rPr>
              <a:t>multilingual backup of human civilizational achievements creates stronger resilience against civilizational rupture</a:t>
            </a:r>
            <a:r>
              <a:rPr lang="en-US" altLang="zh-CN" sz="900" dirty="0" smtClean="0">
                <a:latin typeface="微软雅黑" panose="020B0503020204020204" pitchFamily="34" charset="-122"/>
                <a:ea typeface="微软雅黑" panose="020B0503020204020204" pitchFamily="34" charset="-122"/>
              </a:rPr>
              <a:t>.</a:t>
            </a:r>
          </a:p>
        </p:txBody>
      </p:sp>
      <p:sp>
        <p:nvSpPr>
          <p:cNvPr id="36"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7"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781503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ounded Rectangle 13"/>
          <p:cNvSpPr/>
          <p:nvPr/>
        </p:nvSpPr>
        <p:spPr>
          <a:xfrm>
            <a:off x="667387" y="5079691"/>
            <a:ext cx="7973693" cy="803801"/>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62835" y="5303337"/>
            <a:ext cx="1079087" cy="307648"/>
          </a:xfrm>
          <a:prstGeom prst="rect">
            <a:avLst/>
          </a:prstGeom>
          <a:noFill/>
        </p:spPr>
        <p:txBody>
          <a:bodyPr wrap="square" lIns="27432" tIns="27432" rIns="27432" bIns="27432" anchor="t">
            <a:spAutoFit/>
          </a:bodyPr>
          <a:lstStyle/>
          <a:p>
            <a:r>
              <a:rPr lang="en-US" altLang="zh-CN" sz="1639" b="1" dirty="0">
                <a:solidFill>
                  <a:schemeClr val="bg1"/>
                </a:solidFill>
                <a:latin typeface="微软雅黑" panose="020B0503020204020204" pitchFamily="34" charset="-122"/>
                <a:ea typeface="微软雅黑" panose="020B0503020204020204" pitchFamily="34" charset="-122"/>
              </a:rPr>
              <a:t>Platform</a:t>
            </a:r>
            <a:endParaRPr sz="2000" b="1" dirty="0">
              <a:solidFill>
                <a:schemeClr val="bg1"/>
              </a:solidFill>
              <a:latin typeface="微软雅黑" panose="020B0503020204020204" pitchFamily="34" charset="-122"/>
              <a:ea typeface="微软雅黑" panose="020B0503020204020204" pitchFamily="34" charset="-122"/>
            </a:endParaRPr>
          </a:p>
        </p:txBody>
      </p:sp>
      <p:sp>
        <p:nvSpPr>
          <p:cNvPr id="16" name="Rectangle 15"/>
          <p:cNvSpPr/>
          <p:nvPr/>
        </p:nvSpPr>
        <p:spPr>
          <a:xfrm>
            <a:off x="817116" y="5178663"/>
            <a:ext cx="45719" cy="60585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4"/>
          <p:cNvSpPr txBox="1"/>
          <p:nvPr/>
        </p:nvSpPr>
        <p:spPr>
          <a:xfrm>
            <a:off x="594360" y="658368"/>
            <a:ext cx="10881360" cy="406265"/>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2400" dirty="0">
                <a:latin typeface="微软雅黑" panose="020B0503020204020204" pitchFamily="34" charset="-122"/>
                <a:ea typeface="微软雅黑" panose="020B0503020204020204" pitchFamily="34" charset="-122"/>
              </a:rPr>
              <a:t>The platform builds the stage; language communities take the lead</a:t>
            </a:r>
            <a:endParaRPr sz="2400"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600" dirty="0">
                <a:solidFill>
                  <a:srgbClr val="D6B66A"/>
                </a:solidFill>
                <a:latin typeface="微软雅黑" panose="020B0503020204020204" pitchFamily="34" charset="-122"/>
                <a:ea typeface="微软雅黑" panose="020B0503020204020204" pitchFamily="34" charset="-122"/>
              </a:rPr>
              <a:t>Give every language and every person an entrance to civilization.</a:t>
            </a: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11</a:t>
            </a:r>
            <a:endParaRPr dirty="0"/>
          </a:p>
        </p:txBody>
      </p:sp>
      <p:sp>
        <p:nvSpPr>
          <p:cNvPr id="47" name="TextBox 5"/>
          <p:cNvSpPr txBox="1"/>
          <p:nvPr/>
        </p:nvSpPr>
        <p:spPr>
          <a:xfrm>
            <a:off x="594360" y="6066934"/>
            <a:ext cx="11075700" cy="267766"/>
          </a:xfrm>
          <a:prstGeom prst="rect">
            <a:avLst/>
          </a:prstGeom>
          <a:noFill/>
        </p:spPr>
        <p:txBody>
          <a:bodyPr wrap="square" lIns="18288" tIns="18288" rIns="18288" bIns="18288">
            <a:spAutoFit/>
          </a:bodyPr>
          <a:lstStyle/>
          <a:p>
            <a:pPr algn="ctr"/>
            <a:r>
              <a:rPr lang="zh-CN" altLang="en-US" sz="1230" dirty="0">
                <a:solidFill>
                  <a:srgbClr val="D6B66A"/>
                </a:solidFill>
                <a:latin typeface="微软雅黑" panose="020B0503020204020204" pitchFamily="34" charset="-122"/>
                <a:ea typeface="微软雅黑" panose="020B0503020204020204" pitchFamily="34" charset="-122"/>
              </a:rPr>
              <a:t>Let every language have a world entrance, and let every person’s thoughts and creations be recorded by history.</a:t>
            </a:r>
          </a:p>
        </p:txBody>
      </p:sp>
      <p:sp>
        <p:nvSpPr>
          <p:cNvPr id="54" name="TextBox 12"/>
          <p:cNvSpPr txBox="1"/>
          <p:nvPr/>
        </p:nvSpPr>
        <p:spPr>
          <a:xfrm>
            <a:off x="2138745" y="5178663"/>
            <a:ext cx="6357437" cy="56656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147" dirty="0">
                <a:latin typeface="微软雅黑" panose="020B0503020204020204" pitchFamily="34" charset="-122"/>
                <a:ea typeface="微软雅黑" panose="020B0503020204020204" pitchFamily="34" charset="-122"/>
              </a:rPr>
              <a:t>Build a global ecosystem for civilizational translation so every language has an entrance and every achievement can circulate across languages.</a:t>
            </a:r>
            <a:endParaRPr lang="en-US" altLang="zh-CN" sz="1400" dirty="0" smtClean="0">
              <a:latin typeface="微软雅黑" panose="020B0503020204020204" pitchFamily="34" charset="-122"/>
              <a:ea typeface="微软雅黑" panose="020B0503020204020204" pitchFamily="34" charset="-122"/>
            </a:endParaRPr>
          </a:p>
        </p:txBody>
      </p:sp>
      <p:sp>
        <p:nvSpPr>
          <p:cNvPr id="36" name="Rounded Rectangle 13"/>
          <p:cNvSpPr/>
          <p:nvPr/>
        </p:nvSpPr>
        <p:spPr>
          <a:xfrm>
            <a:off x="1474372" y="4092355"/>
            <a:ext cx="7997493" cy="803801"/>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15"/>
          <p:cNvSpPr/>
          <p:nvPr/>
        </p:nvSpPr>
        <p:spPr>
          <a:xfrm>
            <a:off x="1624424" y="4206339"/>
            <a:ext cx="45719" cy="605854"/>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14"/>
          <p:cNvSpPr txBox="1"/>
          <p:nvPr/>
        </p:nvSpPr>
        <p:spPr>
          <a:xfrm>
            <a:off x="1670143" y="4371275"/>
            <a:ext cx="1171283" cy="255455"/>
          </a:xfrm>
          <a:prstGeom prst="rect">
            <a:avLst/>
          </a:prstGeom>
          <a:noFill/>
        </p:spPr>
        <p:txBody>
          <a:bodyPr wrap="square" lIns="27432" tIns="27432" rIns="27432" bIns="27432" anchor="t">
            <a:spAutoFit/>
          </a:bodyPr>
          <a:lstStyle/>
          <a:p>
            <a:r>
              <a:rPr lang="zh-CN" altLang="en-US" sz="1300" b="1" dirty="0" smtClean="0">
                <a:solidFill>
                  <a:srgbClr val="1667A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Government</a:t>
            </a:r>
            <a:endParaRPr sz="1300" b="1" dirty="0">
              <a:solidFill>
                <a:srgbClr val="1667A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8" name="Rounded Rectangle 13"/>
          <p:cNvSpPr/>
          <p:nvPr/>
        </p:nvSpPr>
        <p:spPr>
          <a:xfrm>
            <a:off x="2269500" y="3105066"/>
            <a:ext cx="8103997" cy="803801"/>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ectangle 15"/>
          <p:cNvSpPr/>
          <p:nvPr/>
        </p:nvSpPr>
        <p:spPr>
          <a:xfrm>
            <a:off x="2394662" y="3204039"/>
            <a:ext cx="45719" cy="605854"/>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TextBox 14"/>
          <p:cNvSpPr txBox="1"/>
          <p:nvPr/>
        </p:nvSpPr>
        <p:spPr>
          <a:xfrm>
            <a:off x="2459328" y="3346812"/>
            <a:ext cx="1351580" cy="301621"/>
          </a:xfrm>
          <a:prstGeom prst="rect">
            <a:avLst/>
          </a:prstGeom>
          <a:noFill/>
        </p:spPr>
        <p:txBody>
          <a:bodyPr wrap="square" lIns="27432" tIns="27432" rIns="27432" bIns="27432" anchor="t">
            <a:spAutoFit/>
          </a:bodyPr>
          <a:lstStyle/>
          <a:p>
            <a:r>
              <a:rPr lang="zh-CN" altLang="en-US" sz="1600" b="1" dirty="0" smtClean="0">
                <a:solidFill>
                  <a:srgbClr val="D6B66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Institutions</a:t>
            </a:r>
            <a:endParaRPr sz="1600" b="1" dirty="0">
              <a:solidFill>
                <a:srgbClr val="D6B66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59" name="Rounded Rectangle 13"/>
          <p:cNvSpPr/>
          <p:nvPr/>
        </p:nvSpPr>
        <p:spPr>
          <a:xfrm>
            <a:off x="3090907" y="2117777"/>
            <a:ext cx="8137925" cy="803801"/>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Rectangle 15"/>
          <p:cNvSpPr/>
          <p:nvPr/>
        </p:nvSpPr>
        <p:spPr>
          <a:xfrm>
            <a:off x="3201806" y="2216750"/>
            <a:ext cx="45719" cy="605854"/>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14"/>
          <p:cNvSpPr txBox="1"/>
          <p:nvPr/>
        </p:nvSpPr>
        <p:spPr>
          <a:xfrm>
            <a:off x="3306217" y="2375275"/>
            <a:ext cx="1235996" cy="270843"/>
          </a:xfrm>
          <a:prstGeom prst="rect">
            <a:avLst/>
          </a:prstGeom>
          <a:noFill/>
        </p:spPr>
        <p:txBody>
          <a:bodyPr wrap="square" lIns="27432" tIns="27432" rIns="27432" bIns="27432" anchor="t">
            <a:spAutoFit/>
          </a:bodyPr>
          <a:lstStyle/>
          <a:p>
            <a:r>
              <a:rPr lang="zh-CN" altLang="en-US" sz="1400" b="1" dirty="0" smtClean="0">
                <a:solidFill>
                  <a:srgbClr val="B0182D"/>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Individuals</a:t>
            </a:r>
            <a:endParaRPr sz="1400" b="1" dirty="0">
              <a:solidFill>
                <a:srgbClr val="B0182D"/>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3" name="TextBox 12"/>
          <p:cNvSpPr txBox="1"/>
          <p:nvPr/>
        </p:nvSpPr>
        <p:spPr>
          <a:xfrm>
            <a:off x="2989500" y="4245628"/>
            <a:ext cx="6334291" cy="56656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147" dirty="0">
                <a:latin typeface="微软雅黑" panose="020B0503020204020204" pitchFamily="34" charset="-122"/>
                <a:ea typeface="微软雅黑" panose="020B0503020204020204" pitchFamily="34" charset="-122"/>
              </a:rPr>
              <a:t>The platform builds the stage so language communities, institutions, governments and individuals can take the lead.</a:t>
            </a:r>
            <a:endParaRPr lang="en-US" altLang="zh-CN" sz="1400" dirty="0" smtClean="0">
              <a:latin typeface="微软雅黑" panose="020B0503020204020204" pitchFamily="34" charset="-122"/>
              <a:ea typeface="微软雅黑" panose="020B0503020204020204" pitchFamily="34" charset="-122"/>
            </a:endParaRPr>
          </a:p>
        </p:txBody>
      </p:sp>
      <p:sp>
        <p:nvSpPr>
          <p:cNvPr id="64" name="TextBox 12"/>
          <p:cNvSpPr txBox="1"/>
          <p:nvPr/>
        </p:nvSpPr>
        <p:spPr>
          <a:xfrm>
            <a:off x="3987538" y="3274624"/>
            <a:ext cx="6117996" cy="56656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147" dirty="0">
                <a:latin typeface="微软雅黑" panose="020B0503020204020204" pitchFamily="34" charset="-122"/>
                <a:ea typeface="微软雅黑" panose="020B0503020204020204" pitchFamily="34" charset="-122"/>
              </a:rPr>
              <a:t>The platform builds the stage so language communities, institutions, governments and individuals can take the lead.</a:t>
            </a:r>
            <a:endParaRPr lang="en-US" altLang="zh-CN" sz="1400" dirty="0" smtClean="0">
              <a:latin typeface="微软雅黑" panose="020B0503020204020204" pitchFamily="34" charset="-122"/>
              <a:ea typeface="微软雅黑" panose="020B0503020204020204" pitchFamily="34" charset="-122"/>
            </a:endParaRPr>
          </a:p>
        </p:txBody>
      </p:sp>
      <p:sp>
        <p:nvSpPr>
          <p:cNvPr id="65" name="TextBox 12"/>
          <p:cNvSpPr txBox="1"/>
          <p:nvPr/>
        </p:nvSpPr>
        <p:spPr>
          <a:xfrm>
            <a:off x="4640139" y="2227413"/>
            <a:ext cx="6382088" cy="56656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147" dirty="0">
                <a:latin typeface="微软雅黑" panose="020B0503020204020204" pitchFamily="34" charset="-122"/>
                <a:ea typeface="微软雅黑" panose="020B0503020204020204" pitchFamily="34" charset="-122"/>
              </a:rPr>
              <a:t>The platform builds the stage so language communities, institutions, governments and individuals can take the lead.</a:t>
            </a:r>
            <a:endParaRPr lang="en-US" altLang="zh-CN" sz="1400" dirty="0" smtClean="0">
              <a:latin typeface="微软雅黑" panose="020B0503020204020204" pitchFamily="34" charset="-122"/>
              <a:ea typeface="微软雅黑" panose="020B0503020204020204" pitchFamily="34" charset="-122"/>
            </a:endParaRPr>
          </a:p>
        </p:txBody>
      </p:sp>
      <p:sp>
        <p:nvSpPr>
          <p:cNvPr id="34"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8" name="图片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19525153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4" name="Rounded Rectangle 13"/>
          <p:cNvSpPr/>
          <p:nvPr/>
        </p:nvSpPr>
        <p:spPr>
          <a:xfrm>
            <a:off x="594360" y="2115108"/>
            <a:ext cx="10995659" cy="613436"/>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dirty="0" smtClean="0">
                <a:latin typeface="微软雅黑" panose="020B0503020204020204" pitchFamily="34" charset="-122"/>
                <a:ea typeface="微软雅黑" panose="020B0503020204020204" pitchFamily="34" charset="-122"/>
              </a:rPr>
              <a:t>How is content generated?</a:t>
            </a:r>
            <a:endParaRPr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600" dirty="0" smtClean="0">
                <a:solidFill>
                  <a:srgbClr val="D6B66A"/>
                </a:solidFill>
                <a:latin typeface="微软雅黑" panose="020B0503020204020204" pitchFamily="34" charset="-122"/>
                <a:ea typeface="微软雅黑" panose="020B0503020204020204" pitchFamily="34" charset="-122"/>
              </a:rPr>
              <a:t>From knowledge base to civilizational information-generation engine</a:t>
            </a: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12</a:t>
            </a:r>
            <a:endParaRPr dirty="0"/>
          </a:p>
        </p:txBody>
      </p:sp>
      <p:sp>
        <p:nvSpPr>
          <p:cNvPr id="47" name="TextBox 5"/>
          <p:cNvSpPr txBox="1"/>
          <p:nvPr/>
        </p:nvSpPr>
        <p:spPr>
          <a:xfrm>
            <a:off x="514320" y="5995315"/>
            <a:ext cx="11075700" cy="267766"/>
          </a:xfrm>
          <a:prstGeom prst="rect">
            <a:avLst/>
          </a:prstGeom>
          <a:noFill/>
        </p:spPr>
        <p:txBody>
          <a:bodyPr wrap="square" lIns="18288" tIns="18288" rIns="18288" bIns="18288">
            <a:spAutoFit/>
          </a:bodyPr>
          <a:lstStyle/>
          <a:p>
            <a:pPr algn="ctr"/>
            <a:r>
              <a:rPr lang="zh-CN" altLang="en-US" sz="1230" dirty="0">
                <a:solidFill>
                  <a:srgbClr val="D6B66A"/>
                </a:solidFill>
                <a:latin typeface="微软雅黑" panose="020B0503020204020204" pitchFamily="34" charset="-122"/>
                <a:ea typeface="微软雅黑" panose="020B0503020204020204" pitchFamily="34" charset="-122"/>
              </a:rPr>
              <a:t>Content generation turns knowledge bases into an engine for thought discovery, concept generation and capability growth.</a:t>
            </a:r>
          </a:p>
        </p:txBody>
      </p:sp>
      <p:sp>
        <p:nvSpPr>
          <p:cNvPr id="60" name="Rectangle 15"/>
          <p:cNvSpPr/>
          <p:nvPr/>
        </p:nvSpPr>
        <p:spPr>
          <a:xfrm>
            <a:off x="660177" y="2192556"/>
            <a:ext cx="45719" cy="414050"/>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12"/>
          <p:cNvSpPr txBox="1"/>
          <p:nvPr/>
        </p:nvSpPr>
        <p:spPr>
          <a:xfrm>
            <a:off x="895546" y="2111871"/>
            <a:ext cx="10441778" cy="4714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smtClean="0">
                <a:solidFill>
                  <a:schemeClr val="bg1"/>
                </a:solidFill>
                <a:latin typeface="微软雅黑" panose="020B0503020204020204" pitchFamily="34" charset="-122"/>
                <a:ea typeface="微软雅黑" panose="020B0503020204020204" pitchFamily="34" charset="-122"/>
              </a:rPr>
              <a:t>capture </a:t>
            </a:r>
            <a:r>
              <a:rPr lang="en-US" altLang="zh-CN" sz="1000" dirty="0">
                <a:solidFill>
                  <a:schemeClr val="bg1"/>
                </a:solidFill>
                <a:latin typeface="微软雅黑" panose="020B0503020204020204" pitchFamily="34" charset="-122"/>
                <a:ea typeface="微软雅黑" panose="020B0503020204020204" pitchFamily="34" charset="-122"/>
              </a:rPr>
              <a:t>signals of ideas from questions, debates, experiences, individuals, local practices and folk wisdom, so that civilizational value that has not yet been written, named, or seen can be discovered, organized and amplified.</a:t>
            </a:r>
            <a:endParaRPr lang="en-US" altLang="zh-CN" sz="1000" dirty="0" smtClean="0">
              <a:solidFill>
                <a:schemeClr val="bg1"/>
              </a:solidFill>
              <a:latin typeface="微软雅黑" panose="020B0503020204020204" pitchFamily="34" charset="-122"/>
              <a:ea typeface="微软雅黑" panose="020B0503020204020204" pitchFamily="34" charset="-122"/>
            </a:endParaRPr>
          </a:p>
        </p:txBody>
      </p:sp>
      <p:sp>
        <p:nvSpPr>
          <p:cNvPr id="52" name="Rounded Rectangle 13"/>
          <p:cNvSpPr/>
          <p:nvPr/>
        </p:nvSpPr>
        <p:spPr>
          <a:xfrm>
            <a:off x="594361" y="2857559"/>
            <a:ext cx="10995658" cy="613436"/>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TextBox 12"/>
          <p:cNvSpPr txBox="1"/>
          <p:nvPr/>
        </p:nvSpPr>
        <p:spPr>
          <a:xfrm>
            <a:off x="895546" y="2945979"/>
            <a:ext cx="10441778"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solidFill>
                  <a:schemeClr val="bg1"/>
                </a:solidFill>
                <a:latin typeface="微软雅黑" panose="020B0503020204020204" pitchFamily="34" charset="-122"/>
                <a:ea typeface="微软雅黑" panose="020B0503020204020204" pitchFamily="34" charset="-122"/>
              </a:rPr>
              <a:t>Break away from the traditional model of translating by words and sentences. Instead, extract concepts, questions, logic, scenarios and methods, then regenerate knowledge expressions in the target language that are understandable, usable and extendable. The system can also directly generate differentiated versions for children, general readers and researchers.</a:t>
            </a:r>
          </a:p>
        </p:txBody>
      </p:sp>
      <p:sp>
        <p:nvSpPr>
          <p:cNvPr id="55" name="Rounded Rectangle 13"/>
          <p:cNvSpPr/>
          <p:nvPr/>
        </p:nvSpPr>
        <p:spPr>
          <a:xfrm>
            <a:off x="599707" y="3631986"/>
            <a:ext cx="10990312" cy="613436"/>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TextBox 12"/>
          <p:cNvSpPr txBox="1"/>
          <p:nvPr/>
        </p:nvSpPr>
        <p:spPr>
          <a:xfrm>
            <a:off x="895546" y="3711815"/>
            <a:ext cx="10441778"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solidFill>
                  <a:schemeClr val="bg1"/>
                </a:solidFill>
                <a:latin typeface="微软雅黑" panose="020B0503020204020204" pitchFamily="34" charset="-122"/>
                <a:ea typeface="微软雅黑" panose="020B0503020204020204" pitchFamily="34" charset="-122"/>
              </a:rPr>
              <a:t>Transform result-driven organization into question-driven organization: rather than merely displaying existing knowledge outcomes, organize knowledge around the future development needs of human beings. Each question connects viewpoints, cases, debates, solutions, tools and action pathways, enabling knowledge to continuously generate around real problems.</a:t>
            </a:r>
          </a:p>
        </p:txBody>
      </p:sp>
      <p:sp>
        <p:nvSpPr>
          <p:cNvPr id="57" name="Rounded Rectangle 13"/>
          <p:cNvSpPr/>
          <p:nvPr/>
        </p:nvSpPr>
        <p:spPr>
          <a:xfrm>
            <a:off x="606120" y="4375907"/>
            <a:ext cx="10983899" cy="613436"/>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TextBox 12"/>
          <p:cNvSpPr txBox="1"/>
          <p:nvPr/>
        </p:nvSpPr>
        <p:spPr>
          <a:xfrm>
            <a:off x="895546" y="4455736"/>
            <a:ext cx="10441778"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solidFill>
                  <a:schemeClr val="bg1"/>
                </a:solidFill>
                <a:latin typeface="微软雅黑" panose="020B0503020204020204" pitchFamily="34" charset="-122"/>
                <a:ea typeface="微软雅黑" panose="020B0503020204020204" pitchFamily="34" charset="-122"/>
              </a:rPr>
              <a:t>No longer determine value through simple judgments of good or bad, right or wrong, or popularity. Instead, annotate content across multiple dimensions, including facts, logic, reality, long-term relevance, risk, creativity and civilizational significance, so that minority insights, local experiences and long-term value are not drowned out by majority preferences.</a:t>
            </a:r>
          </a:p>
        </p:txBody>
      </p:sp>
      <p:sp>
        <p:nvSpPr>
          <p:cNvPr id="62" name="Rounded Rectangle 13"/>
          <p:cNvSpPr/>
          <p:nvPr/>
        </p:nvSpPr>
        <p:spPr>
          <a:xfrm>
            <a:off x="609575" y="5114351"/>
            <a:ext cx="10980444" cy="613436"/>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TextBox 12"/>
          <p:cNvSpPr txBox="1"/>
          <p:nvPr/>
        </p:nvSpPr>
        <p:spPr>
          <a:xfrm>
            <a:off x="895546" y="5194180"/>
            <a:ext cx="10441778"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solidFill>
                  <a:schemeClr val="bg1"/>
                </a:solidFill>
                <a:latin typeface="微软雅黑" panose="020B0503020204020204" pitchFamily="34" charset="-122"/>
                <a:ea typeface="微软雅黑" panose="020B0503020204020204" pitchFamily="34" charset="-122"/>
              </a:rPr>
              <a:t>No longer let people passively receive knowledge. Instead, enable users to improve their powers of observation, judgment, creativity and civilizational participation through discovering problems, breaking down problems, comparing civilizations, participating in annotation, conducting human-AI simulations, creating expressions and making continuous revisions.</a:t>
            </a:r>
          </a:p>
        </p:txBody>
      </p:sp>
      <p:sp>
        <p:nvSpPr>
          <p:cNvPr id="68" name="Rectangle 15"/>
          <p:cNvSpPr/>
          <p:nvPr/>
        </p:nvSpPr>
        <p:spPr>
          <a:xfrm>
            <a:off x="660177" y="2945979"/>
            <a:ext cx="45719" cy="41405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Rectangle 15"/>
          <p:cNvSpPr/>
          <p:nvPr/>
        </p:nvSpPr>
        <p:spPr>
          <a:xfrm>
            <a:off x="660177" y="3719950"/>
            <a:ext cx="45719" cy="414050"/>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4" name="Rectangle 15"/>
          <p:cNvSpPr/>
          <p:nvPr/>
        </p:nvSpPr>
        <p:spPr>
          <a:xfrm>
            <a:off x="660176" y="4474265"/>
            <a:ext cx="45719" cy="414050"/>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7" name="Rectangle 15"/>
          <p:cNvSpPr/>
          <p:nvPr/>
        </p:nvSpPr>
        <p:spPr>
          <a:xfrm>
            <a:off x="660177" y="5220888"/>
            <a:ext cx="45719" cy="414050"/>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3051534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69" name="Rounded Rectangle 9"/>
          <p:cNvSpPr/>
          <p:nvPr/>
        </p:nvSpPr>
        <p:spPr>
          <a:xfrm>
            <a:off x="6219378" y="4710856"/>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8" name="Rounded Rectangle 9"/>
          <p:cNvSpPr/>
          <p:nvPr/>
        </p:nvSpPr>
        <p:spPr>
          <a:xfrm>
            <a:off x="6211422" y="3305316"/>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7" name="Rounded Rectangle 9"/>
          <p:cNvSpPr/>
          <p:nvPr/>
        </p:nvSpPr>
        <p:spPr>
          <a:xfrm>
            <a:off x="629098" y="4728717"/>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Rounded Rectangle 9"/>
          <p:cNvSpPr/>
          <p:nvPr/>
        </p:nvSpPr>
        <p:spPr>
          <a:xfrm>
            <a:off x="614252" y="3303776"/>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Rounded Rectangle 9"/>
          <p:cNvSpPr/>
          <p:nvPr/>
        </p:nvSpPr>
        <p:spPr>
          <a:xfrm>
            <a:off x="6211423" y="1916604"/>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40080" y="695781"/>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What content will be generated?</a:t>
            </a:r>
            <a:endParaRPr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312" dirty="0">
                <a:solidFill>
                  <a:srgbClr val="D6B66A"/>
                </a:solidFill>
                <a:latin typeface="微软雅黑" panose="020B0503020204020204" pitchFamily="34" charset="-122"/>
                <a:ea typeface="微软雅黑" panose="020B0503020204020204" pitchFamily="34" charset="-122"/>
              </a:rPr>
              <a:t>From civilizational achievements to a usable, collaborative and growth-oriented content system</a:t>
            </a:r>
          </a:p>
        </p:txBody>
      </p:sp>
      <p:sp>
        <p:nvSpPr>
          <p:cNvPr id="10" name="Rounded Rectangle 9"/>
          <p:cNvSpPr/>
          <p:nvPr/>
        </p:nvSpPr>
        <p:spPr>
          <a:xfrm>
            <a:off x="644337" y="1917001"/>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797108" y="1973461"/>
            <a:ext cx="45719" cy="1087973"/>
          </a:xfrm>
          <a:prstGeom prst="round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13</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ounded Rectangle 10"/>
          <p:cNvSpPr/>
          <p:nvPr/>
        </p:nvSpPr>
        <p:spPr>
          <a:xfrm>
            <a:off x="797108" y="3391861"/>
            <a:ext cx="45719" cy="1087973"/>
          </a:xfrm>
          <a:prstGeom prst="roundRect">
            <a:avLst/>
          </a:prstGeom>
          <a:solidFill>
            <a:srgbClr val="1667A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ounded Rectangle 10"/>
          <p:cNvSpPr/>
          <p:nvPr/>
        </p:nvSpPr>
        <p:spPr>
          <a:xfrm>
            <a:off x="6361793" y="3386043"/>
            <a:ext cx="45719" cy="1087973"/>
          </a:xfrm>
          <a:prstGeom prst="roundRect">
            <a:avLst/>
          </a:prstGeom>
          <a:solidFill>
            <a:srgbClr val="D6B66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10"/>
          <p:cNvSpPr/>
          <p:nvPr/>
        </p:nvSpPr>
        <p:spPr>
          <a:xfrm>
            <a:off x="797108" y="4783170"/>
            <a:ext cx="45719" cy="1087973"/>
          </a:xfrm>
          <a:prstGeom prst="roundRect">
            <a:avLst/>
          </a:prstGeom>
          <a:solidFill>
            <a:srgbClr val="B0182D"/>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ounded Rectangle 10"/>
          <p:cNvSpPr/>
          <p:nvPr/>
        </p:nvSpPr>
        <p:spPr>
          <a:xfrm>
            <a:off x="6361793" y="4779676"/>
            <a:ext cx="45719" cy="1087973"/>
          </a:xfrm>
          <a:prstGeom prst="round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sp>
        <p:nvSpPr>
          <p:cNvPr id="48" name="Rounded Rectangle 10"/>
          <p:cNvSpPr/>
          <p:nvPr/>
        </p:nvSpPr>
        <p:spPr>
          <a:xfrm>
            <a:off x="6359804" y="1975416"/>
            <a:ext cx="45719" cy="1087973"/>
          </a:xfrm>
          <a:prstGeom prst="roundRect">
            <a:avLst/>
          </a:prstGeom>
          <a:solidFill>
            <a:srgbClr val="FFFFFF"/>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5" name="TextBox 12"/>
          <p:cNvSpPr txBox="1"/>
          <p:nvPr/>
        </p:nvSpPr>
        <p:spPr>
          <a:xfrm>
            <a:off x="991208" y="1923941"/>
            <a:ext cx="4761871" cy="114492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Generate a </a:t>
            </a:r>
            <a:r>
              <a:rPr lang="en-US" altLang="zh-CN" sz="1200" b="1" dirty="0">
                <a:solidFill>
                  <a:srgbClr val="D6B66A"/>
                </a:solidFill>
                <a:latin typeface="微软雅黑" panose="020B0503020204020204" pitchFamily="34" charset="-122"/>
                <a:ea typeface="微软雅黑" panose="020B0503020204020204" pitchFamily="34" charset="-122"/>
              </a:rPr>
              <a:t>Civilizational Achievements Library </a:t>
            </a:r>
            <a:r>
              <a:rPr lang="en-US" altLang="zh-CN" sz="1200" dirty="0">
                <a:latin typeface="微软雅黑" panose="020B0503020204020204" pitchFamily="34" charset="-122"/>
                <a:ea typeface="微软雅黑" panose="020B0503020204020204" pitchFamily="34" charset="-122"/>
              </a:rPr>
              <a:t>that brings together classics, works, papers, courses, tools, individuals and local documents, forming civilizational assets that are searchable, translatable and transmissible.</a:t>
            </a:r>
            <a:endParaRPr sz="1200" dirty="0">
              <a:latin typeface="微软雅黑" panose="020B0503020204020204" pitchFamily="34" charset="-122"/>
              <a:ea typeface="微软雅黑" panose="020B0503020204020204" pitchFamily="34" charset="-122"/>
            </a:endParaRPr>
          </a:p>
        </p:txBody>
      </p:sp>
      <p:sp>
        <p:nvSpPr>
          <p:cNvPr id="46" name="TextBox 12"/>
          <p:cNvSpPr txBox="1"/>
          <p:nvPr/>
        </p:nvSpPr>
        <p:spPr>
          <a:xfrm>
            <a:off x="6604656" y="1916505"/>
            <a:ext cx="4761871" cy="114492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Generate a </a:t>
            </a:r>
            <a:r>
              <a:rPr lang="en-US" altLang="zh-CN" sz="1200" b="1" dirty="0">
                <a:solidFill>
                  <a:srgbClr val="D6B66A"/>
                </a:solidFill>
                <a:latin typeface="微软雅黑" panose="020B0503020204020204" pitchFamily="34" charset="-122"/>
                <a:ea typeface="微软雅黑" panose="020B0503020204020204" pitchFamily="34" charset="-122"/>
              </a:rPr>
              <a:t>Civilizational Gap Map </a:t>
            </a:r>
            <a:r>
              <a:rPr lang="en-US" altLang="zh-CN" sz="1200" dirty="0">
                <a:latin typeface="微软雅黑" panose="020B0503020204020204" pitchFamily="34" charset="-122"/>
                <a:ea typeface="微软雅黑" panose="020B0503020204020204" pitchFamily="34" charset="-122"/>
              </a:rPr>
              <a:t>that scans gaps and fractures across knowledge, languages, capabilities, institutions and regions, forming a continuously updatable map of civilizational deficits.</a:t>
            </a:r>
            <a:endParaRPr sz="1200" dirty="0">
              <a:latin typeface="微软雅黑" panose="020B0503020204020204" pitchFamily="34" charset="-122"/>
              <a:ea typeface="微软雅黑" panose="020B0503020204020204" pitchFamily="34" charset="-122"/>
            </a:endParaRPr>
          </a:p>
        </p:txBody>
      </p:sp>
      <p:sp>
        <p:nvSpPr>
          <p:cNvPr id="47" name="TextBox 12"/>
          <p:cNvSpPr txBox="1"/>
          <p:nvPr/>
        </p:nvSpPr>
        <p:spPr>
          <a:xfrm>
            <a:off x="991208" y="3301694"/>
            <a:ext cx="4761871" cy="114492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Generate a </a:t>
            </a:r>
            <a:r>
              <a:rPr lang="en-US" altLang="zh-CN" sz="1200" b="1" dirty="0">
                <a:solidFill>
                  <a:srgbClr val="D6B66A"/>
                </a:solidFill>
                <a:latin typeface="微软雅黑" panose="020B0503020204020204" pitchFamily="34" charset="-122"/>
                <a:ea typeface="微软雅黑" panose="020B0503020204020204" pitchFamily="34" charset="-122"/>
              </a:rPr>
              <a:t>Question Library </a:t>
            </a:r>
            <a:r>
              <a:rPr lang="en-US" altLang="zh-CN" sz="1200" dirty="0">
                <a:latin typeface="微软雅黑" panose="020B0503020204020204" pitchFamily="34" charset="-122"/>
                <a:ea typeface="微软雅黑" panose="020B0503020204020204" pitchFamily="34" charset="-122"/>
              </a:rPr>
              <a:t>that continuously accumulates questions, debates, cases and experiences around personal, social, technological and civilizational development, forming an open network of questions.</a:t>
            </a:r>
            <a:endParaRPr sz="1200" dirty="0">
              <a:latin typeface="微软雅黑" panose="020B0503020204020204" pitchFamily="34" charset="-122"/>
              <a:ea typeface="微软雅黑" panose="020B0503020204020204" pitchFamily="34" charset="-122"/>
            </a:endParaRPr>
          </a:p>
        </p:txBody>
      </p:sp>
      <p:sp>
        <p:nvSpPr>
          <p:cNvPr id="70" name="TextBox 12"/>
          <p:cNvSpPr txBox="1"/>
          <p:nvPr/>
        </p:nvSpPr>
        <p:spPr>
          <a:xfrm>
            <a:off x="6604656" y="3301694"/>
            <a:ext cx="4761871" cy="83529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Generate a </a:t>
            </a:r>
            <a:r>
              <a:rPr lang="en-US" altLang="zh-CN" sz="1200" b="1" dirty="0">
                <a:solidFill>
                  <a:srgbClr val="D6B66A"/>
                </a:solidFill>
                <a:latin typeface="微软雅黑" panose="020B0503020204020204" pitchFamily="34" charset="-122"/>
                <a:ea typeface="微软雅黑" panose="020B0503020204020204" pitchFamily="34" charset="-122"/>
              </a:rPr>
              <a:t>Task List </a:t>
            </a:r>
            <a:r>
              <a:rPr lang="en-US" altLang="zh-CN" sz="1200" dirty="0">
                <a:latin typeface="微软雅黑" panose="020B0503020204020204" pitchFamily="34" charset="-122"/>
                <a:ea typeface="微软雅黑" panose="020B0503020204020204" pitchFamily="34" charset="-122"/>
              </a:rPr>
              <a:t>that breaks civilizational gaps and key questions into global collaborative tasks that can be claimed, executed, reviewed and tracked.</a:t>
            </a:r>
            <a:endParaRPr sz="1200" dirty="0">
              <a:latin typeface="微软雅黑" panose="020B0503020204020204" pitchFamily="34" charset="-122"/>
              <a:ea typeface="微软雅黑" panose="020B0503020204020204" pitchFamily="34" charset="-122"/>
            </a:endParaRPr>
          </a:p>
        </p:txBody>
      </p:sp>
      <p:sp>
        <p:nvSpPr>
          <p:cNvPr id="71" name="TextBox 12"/>
          <p:cNvSpPr txBox="1"/>
          <p:nvPr/>
        </p:nvSpPr>
        <p:spPr>
          <a:xfrm>
            <a:off x="1032145" y="4737836"/>
            <a:ext cx="4761871" cy="114492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Build a </a:t>
            </a:r>
            <a:r>
              <a:rPr lang="en-US" altLang="zh-CN" sz="1200" b="1" dirty="0">
                <a:solidFill>
                  <a:srgbClr val="D6B66A"/>
                </a:solidFill>
                <a:latin typeface="微软雅黑" panose="020B0503020204020204" pitchFamily="34" charset="-122"/>
                <a:ea typeface="微软雅黑" panose="020B0503020204020204" pitchFamily="34" charset="-122"/>
              </a:rPr>
              <a:t>Resource Allocation System </a:t>
            </a:r>
            <a:r>
              <a:rPr lang="en-US" altLang="zh-CN" sz="1200" dirty="0">
                <a:latin typeface="微软雅黑" panose="020B0503020204020204" pitchFamily="34" charset="-122"/>
                <a:ea typeface="微软雅黑" panose="020B0503020204020204" pitchFamily="34" charset="-122"/>
              </a:rPr>
              <a:t>that dynamically matches funds, talent, tools, institutions, projects and needs, enabling resources to flow toward the areas where support and reinforcement are most needed.</a:t>
            </a:r>
            <a:endParaRPr sz="1200" dirty="0">
              <a:latin typeface="微软雅黑" panose="020B0503020204020204" pitchFamily="34" charset="-122"/>
              <a:ea typeface="微软雅黑" panose="020B0503020204020204" pitchFamily="34" charset="-122"/>
            </a:endParaRPr>
          </a:p>
        </p:txBody>
      </p:sp>
      <p:sp>
        <p:nvSpPr>
          <p:cNvPr id="72" name="TextBox 12"/>
          <p:cNvSpPr txBox="1"/>
          <p:nvPr/>
        </p:nvSpPr>
        <p:spPr>
          <a:xfrm>
            <a:off x="6643555" y="4715737"/>
            <a:ext cx="4761871" cy="114492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Build a </a:t>
            </a:r>
            <a:r>
              <a:rPr lang="en-US" altLang="zh-CN" sz="1200" b="1" dirty="0">
                <a:solidFill>
                  <a:srgbClr val="D6B66A"/>
                </a:solidFill>
                <a:latin typeface="微软雅黑" panose="020B0503020204020204" pitchFamily="34" charset="-122"/>
                <a:ea typeface="微软雅黑" panose="020B0503020204020204" pitchFamily="34" charset="-122"/>
              </a:rPr>
              <a:t>Capability Enhancement System </a:t>
            </a:r>
            <a:r>
              <a:rPr lang="en-US" altLang="zh-CN" sz="1200" dirty="0">
                <a:latin typeface="微软雅黑" panose="020B0503020204020204" pitchFamily="34" charset="-122"/>
                <a:ea typeface="微软雅黑" panose="020B0503020204020204" pitchFamily="34" charset="-122"/>
              </a:rPr>
              <a:t>that enables users to improve their powers of observation, judgment, creativity and civilizational participation through questioning, comparison, annotation, simulation, expression, collaboration and evaluation.</a:t>
            </a:r>
            <a:endParaRPr sz="1200" dirty="0">
              <a:latin typeface="微软雅黑" panose="020B0503020204020204" pitchFamily="34" charset="-122"/>
              <a:ea typeface="微软雅黑" panose="020B0503020204020204" pitchFamily="34" charset="-122"/>
            </a:endParaRPr>
          </a:p>
        </p:txBody>
      </p:sp>
      <p:sp>
        <p:nvSpPr>
          <p:cNvPr id="32"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8856896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Initial Global Layout of the Huaven Civilization Initiative</a:t>
            </a:r>
            <a:endParaRPr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en-US" altLang="zh-CN" sz="1600" dirty="0" smtClean="0">
                <a:solidFill>
                  <a:srgbClr val="D8B14A"/>
                </a:solidFill>
                <a:latin typeface="微软雅黑" panose="020B0503020204020204" pitchFamily="34" charset="-122"/>
                <a:ea typeface="微软雅黑" panose="020B0503020204020204" pitchFamily="34" charset="-122"/>
              </a:rPr>
              <a:t>Six functional headquarters and 18 civilizational hub nodes</a:t>
            </a:r>
            <a:endParaRPr lang="zh-CN" altLang="en-US" sz="1600" dirty="0">
              <a:solidFill>
                <a:srgbClr val="D8B14A"/>
              </a:solidFill>
              <a:latin typeface="微软雅黑" panose="020B0503020204020204" pitchFamily="34" charset="-122"/>
              <a:ea typeface="微软雅黑" panose="020B0503020204020204" pitchFamily="34" charset="-122"/>
            </a:endParaRP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35"/>
          <p:cNvSpPr txBox="1"/>
          <p:nvPr/>
        </p:nvSpPr>
        <p:spPr>
          <a:xfrm>
            <a:off x="6736179" y="3815484"/>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Shanghai</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14</a:t>
            </a:r>
          </a:p>
        </p:txBody>
      </p:sp>
      <p:sp>
        <p:nvSpPr>
          <p:cNvPr id="78" name="TextBox 12"/>
          <p:cNvSpPr txBox="1"/>
          <p:nvPr/>
        </p:nvSpPr>
        <p:spPr>
          <a:xfrm>
            <a:off x="601733" y="1876912"/>
            <a:ext cx="3340757" cy="3637919"/>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latin typeface="微软雅黑" panose="020B0503020204020204" pitchFamily="34" charset="-122"/>
                <a:ea typeface="微软雅黑" panose="020B0503020204020204" pitchFamily="34" charset="-122"/>
              </a:rPr>
              <a:t>Initial global layout: six functional headquarters and eighteen civilizational hub nodes.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18 civilizational hub nodes will form the first-stage global layout</a:t>
            </a:r>
            <a:r>
              <a:rPr lang="en-US" altLang="zh-CN" sz="120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Starting with 18 language translation centers, the network will gradually expand to more than 70 language translation centers</a:t>
            </a:r>
            <a:r>
              <a:rPr lang="en-US" altLang="zh-CN" sz="1200" dirty="0" smtClean="0">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It will cover major written languages with populations of over ten million users and connect the world’s major civilizational regions</a:t>
            </a:r>
            <a:r>
              <a:rPr lang="en-US" altLang="zh-CN" sz="1200" dirty="0" smtClean="0">
                <a:latin typeface="微软雅黑" panose="020B0503020204020204" pitchFamily="34" charset="-122"/>
                <a:ea typeface="微软雅黑" panose="020B0503020204020204" pitchFamily="34" charset="-122"/>
              </a:rPr>
              <a:t>.</a:t>
            </a:r>
          </a:p>
        </p:txBody>
      </p:sp>
      <p:sp>
        <p:nvSpPr>
          <p:cNvPr id="3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1" name="TextBox 35"/>
          <p:cNvSpPr txBox="1"/>
          <p:nvPr/>
        </p:nvSpPr>
        <p:spPr>
          <a:xfrm>
            <a:off x="8366760" y="6455664"/>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43" name="TextBox 35"/>
          <p:cNvSpPr txBox="1"/>
          <p:nvPr/>
        </p:nvSpPr>
        <p:spPr>
          <a:xfrm>
            <a:off x="6659979" y="4044058"/>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Hong Kong</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48" name="TextBox 35"/>
          <p:cNvSpPr txBox="1"/>
          <p:nvPr/>
        </p:nvSpPr>
        <p:spPr>
          <a:xfrm>
            <a:off x="6296185" y="4498799"/>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Singapore</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49" name="TextBox 35"/>
          <p:cNvSpPr txBox="1"/>
          <p:nvPr/>
        </p:nvSpPr>
        <p:spPr>
          <a:xfrm>
            <a:off x="11028745" y="5172592"/>
            <a:ext cx="887952"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São Paulo</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50" name="TextBox 35"/>
          <p:cNvSpPr txBox="1"/>
          <p:nvPr/>
        </p:nvSpPr>
        <p:spPr>
          <a:xfrm>
            <a:off x="5695334" y="4029473"/>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New Delhi</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51" name="TextBox 35"/>
          <p:cNvSpPr txBox="1"/>
          <p:nvPr/>
        </p:nvSpPr>
        <p:spPr>
          <a:xfrm>
            <a:off x="7109805" y="3555901"/>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Tokyo</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54" name="TextBox 35"/>
          <p:cNvSpPr txBox="1"/>
          <p:nvPr/>
        </p:nvSpPr>
        <p:spPr>
          <a:xfrm>
            <a:off x="4744850" y="3762435"/>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Cairo</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61" name="TextBox 35"/>
          <p:cNvSpPr txBox="1"/>
          <p:nvPr/>
        </p:nvSpPr>
        <p:spPr>
          <a:xfrm>
            <a:off x="4641610" y="5088812"/>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Johannesburg</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63" name="TextBox 35"/>
          <p:cNvSpPr txBox="1"/>
          <p:nvPr/>
        </p:nvSpPr>
        <p:spPr>
          <a:xfrm>
            <a:off x="9045086" y="3489849"/>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Los Angeles</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64" name="TextBox 35"/>
          <p:cNvSpPr txBox="1"/>
          <p:nvPr/>
        </p:nvSpPr>
        <p:spPr>
          <a:xfrm>
            <a:off x="9539158" y="3869429"/>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Mexico City</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79" name="TextBox 35"/>
          <p:cNvSpPr txBox="1"/>
          <p:nvPr/>
        </p:nvSpPr>
        <p:spPr>
          <a:xfrm>
            <a:off x="5313745" y="3904564"/>
            <a:ext cx="1290190"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Dubai</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80" name="TextBox 35"/>
          <p:cNvSpPr txBox="1"/>
          <p:nvPr/>
        </p:nvSpPr>
        <p:spPr>
          <a:xfrm>
            <a:off x="10184253" y="3337372"/>
            <a:ext cx="887952"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New York </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81" name="TextBox 35"/>
          <p:cNvSpPr txBox="1"/>
          <p:nvPr/>
        </p:nvSpPr>
        <p:spPr>
          <a:xfrm>
            <a:off x="5084306" y="2974649"/>
            <a:ext cx="887952"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Moscow</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82" name="TextBox 35"/>
          <p:cNvSpPr txBox="1"/>
          <p:nvPr/>
        </p:nvSpPr>
        <p:spPr>
          <a:xfrm>
            <a:off x="4188338" y="2982355"/>
            <a:ext cx="887952"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London</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83" name="TextBox 35"/>
          <p:cNvSpPr txBox="1"/>
          <p:nvPr/>
        </p:nvSpPr>
        <p:spPr>
          <a:xfrm>
            <a:off x="4196354" y="3193728"/>
            <a:ext cx="887952"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Paris</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84" name="TextBox 35"/>
          <p:cNvSpPr txBox="1"/>
          <p:nvPr/>
        </p:nvSpPr>
        <p:spPr>
          <a:xfrm>
            <a:off x="4643629" y="3105572"/>
            <a:ext cx="887952"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Berlin</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85" name="TextBox 35"/>
          <p:cNvSpPr txBox="1"/>
          <p:nvPr/>
        </p:nvSpPr>
        <p:spPr>
          <a:xfrm>
            <a:off x="7221203" y="5324992"/>
            <a:ext cx="887952"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Sydney</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86" name="TextBox 35"/>
          <p:cNvSpPr txBox="1"/>
          <p:nvPr/>
        </p:nvSpPr>
        <p:spPr>
          <a:xfrm>
            <a:off x="4717368" y="3481153"/>
            <a:ext cx="977965" cy="160044"/>
          </a:xfrm>
          <a:prstGeom prst="rect">
            <a:avLst/>
          </a:prstGeom>
          <a:noFill/>
        </p:spPr>
        <p:txBody>
          <a:bodyPr wrap="square" lIns="18288" tIns="18288" rIns="18288" bIns="18288">
            <a:spAutoFit/>
          </a:bodyPr>
          <a:lstStyle/>
          <a:p>
            <a:pPr>
              <a:defRPr sz="750" b="0">
                <a:solidFill>
                  <a:srgbClr val="7E8EA6"/>
                </a:solidFill>
                <a:latin typeface="Microsoft YaHei"/>
              </a:defRPr>
            </a:pPr>
            <a:r>
              <a:rPr lang="zh-CN" altLang="en-US" sz="800" dirty="0" smtClean="0">
                <a:solidFill>
                  <a:srgbClr val="D6B66A"/>
                </a:solidFill>
                <a:latin typeface="微软雅黑" panose="020B0503020204020204" pitchFamily="34" charset="-122"/>
                <a:ea typeface="微软雅黑" panose="020B0503020204020204" pitchFamily="34" charset="-122"/>
              </a:rPr>
              <a:t>Istanbul</a:t>
            </a:r>
            <a:endParaRPr lang="en-US" sz="800" dirty="0" smtClean="0">
              <a:solidFill>
                <a:srgbClr val="D6B66A"/>
              </a:solidFill>
              <a:latin typeface="微软雅黑" panose="020B0503020204020204" pitchFamily="34" charset="-122"/>
              <a:ea typeface="微软雅黑" panose="020B0503020204020204" pitchFamily="34" charset="-122"/>
            </a:endParaRPr>
          </a:p>
        </p:txBody>
      </p:sp>
      <p:sp>
        <p:nvSpPr>
          <p:cNvPr id="34"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33286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en-US" altLang="zh-CN" dirty="0">
                <a:latin typeface="微软雅黑" panose="020B0503020204020204" pitchFamily="34" charset="-122"/>
                <a:ea typeface="微软雅黑" panose="020B0503020204020204" pitchFamily="34" charset="-122"/>
              </a:rPr>
              <a:t>Layout of Six Functional Headquarters</a:t>
            </a:r>
            <a:endParaRPr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312" dirty="0">
                <a:solidFill>
                  <a:srgbClr val="D8B14A"/>
                </a:solidFill>
                <a:latin typeface="微软雅黑" panose="020B0503020204020204" pitchFamily="34" charset="-122"/>
                <a:ea typeface="微软雅黑" panose="020B0503020204020204" pitchFamily="34" charset="-122"/>
              </a:rPr>
              <a:t>Supporting global operations through coordination, technology, content, resources, expansion and talent.</a:t>
            </a: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15</a:t>
            </a:r>
          </a:p>
        </p:txBody>
      </p:sp>
      <p:sp>
        <p:nvSpPr>
          <p:cNvPr id="3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1" name="TextBox 35"/>
          <p:cNvSpPr txBox="1"/>
          <p:nvPr/>
        </p:nvSpPr>
        <p:spPr>
          <a:xfrm>
            <a:off x="8366760" y="6455664"/>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5" name="Rounded Rectangle 9"/>
          <p:cNvSpPr/>
          <p:nvPr/>
        </p:nvSpPr>
        <p:spPr>
          <a:xfrm>
            <a:off x="644337" y="1917001"/>
            <a:ext cx="2446570"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ounded Rectangle 9"/>
          <p:cNvSpPr/>
          <p:nvPr/>
        </p:nvSpPr>
        <p:spPr>
          <a:xfrm>
            <a:off x="3207774" y="1917000"/>
            <a:ext cx="8192729"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ounded Rectangle 9"/>
          <p:cNvSpPr/>
          <p:nvPr/>
        </p:nvSpPr>
        <p:spPr>
          <a:xfrm>
            <a:off x="644337" y="2475130"/>
            <a:ext cx="2446570"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ounded Rectangle 9"/>
          <p:cNvSpPr/>
          <p:nvPr/>
        </p:nvSpPr>
        <p:spPr>
          <a:xfrm>
            <a:off x="3207774" y="2475129"/>
            <a:ext cx="8192729"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ounded Rectangle 9"/>
          <p:cNvSpPr/>
          <p:nvPr/>
        </p:nvSpPr>
        <p:spPr>
          <a:xfrm>
            <a:off x="644337" y="3033259"/>
            <a:ext cx="2446570"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ounded Rectangle 9"/>
          <p:cNvSpPr/>
          <p:nvPr/>
        </p:nvSpPr>
        <p:spPr>
          <a:xfrm>
            <a:off x="3207774" y="3033258"/>
            <a:ext cx="8192729"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ounded Rectangle 9"/>
          <p:cNvSpPr/>
          <p:nvPr/>
        </p:nvSpPr>
        <p:spPr>
          <a:xfrm>
            <a:off x="644337" y="3588584"/>
            <a:ext cx="2446570"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Rounded Rectangle 9"/>
          <p:cNvSpPr/>
          <p:nvPr/>
        </p:nvSpPr>
        <p:spPr>
          <a:xfrm>
            <a:off x="3207774" y="3588583"/>
            <a:ext cx="8192729"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Rounded Rectangle 9"/>
          <p:cNvSpPr/>
          <p:nvPr/>
        </p:nvSpPr>
        <p:spPr>
          <a:xfrm>
            <a:off x="644337" y="4140171"/>
            <a:ext cx="2446570"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Rounded Rectangle 9"/>
          <p:cNvSpPr/>
          <p:nvPr/>
        </p:nvSpPr>
        <p:spPr>
          <a:xfrm>
            <a:off x="3207774" y="4140170"/>
            <a:ext cx="8192729"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Rounded Rectangle 9"/>
          <p:cNvSpPr/>
          <p:nvPr/>
        </p:nvSpPr>
        <p:spPr>
          <a:xfrm>
            <a:off x="644337" y="4732571"/>
            <a:ext cx="2446570"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ounded Rectangle 9"/>
          <p:cNvSpPr/>
          <p:nvPr/>
        </p:nvSpPr>
        <p:spPr>
          <a:xfrm>
            <a:off x="3207774" y="4732570"/>
            <a:ext cx="8192729"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ectangle 15"/>
          <p:cNvSpPr/>
          <p:nvPr/>
        </p:nvSpPr>
        <p:spPr>
          <a:xfrm>
            <a:off x="701976" y="1939589"/>
            <a:ext cx="45719" cy="414050"/>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TextBox 12"/>
          <p:cNvSpPr txBox="1"/>
          <p:nvPr/>
        </p:nvSpPr>
        <p:spPr>
          <a:xfrm>
            <a:off x="900095" y="1990882"/>
            <a:ext cx="2089405" cy="2812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200" b="1" dirty="0" smtClean="0">
                <a:solidFill>
                  <a:srgbClr val="D6B66A"/>
                </a:solidFill>
                <a:latin typeface="微软雅黑" panose="020B0503020204020204" pitchFamily="34" charset="-122"/>
                <a:ea typeface="微软雅黑" panose="020B0503020204020204" pitchFamily="34" charset="-122"/>
              </a:rPr>
              <a:t>Global Coordination HQ</a:t>
            </a:r>
            <a:endParaRPr lang="en-US" altLang="zh-CN" sz="1200" b="1" dirty="0" smtClean="0">
              <a:solidFill>
                <a:srgbClr val="D6B66A"/>
              </a:solidFill>
              <a:latin typeface="微软雅黑" panose="020B0503020204020204" pitchFamily="34" charset="-122"/>
              <a:ea typeface="微软雅黑" panose="020B0503020204020204" pitchFamily="34" charset="-122"/>
            </a:endParaRPr>
          </a:p>
        </p:txBody>
      </p:sp>
      <p:sp>
        <p:nvSpPr>
          <p:cNvPr id="62" name="Rectangle 15"/>
          <p:cNvSpPr/>
          <p:nvPr/>
        </p:nvSpPr>
        <p:spPr>
          <a:xfrm>
            <a:off x="701976" y="2493642"/>
            <a:ext cx="45719" cy="414050"/>
          </a:xfrm>
          <a:prstGeom prst="rect">
            <a:avLst/>
          </a:prstGeom>
          <a:solidFill>
            <a:srgbClr val="FFFFFF"/>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TextBox 12"/>
          <p:cNvSpPr txBox="1"/>
          <p:nvPr/>
        </p:nvSpPr>
        <p:spPr>
          <a:xfrm>
            <a:off x="900095" y="2507227"/>
            <a:ext cx="2089405" cy="2812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200" b="1" dirty="0">
                <a:solidFill>
                  <a:srgbClr val="D6B66A"/>
                </a:solidFill>
                <a:latin typeface="微软雅黑" panose="020B0503020204020204" pitchFamily="34" charset="-122"/>
                <a:ea typeface="微软雅黑" panose="020B0503020204020204" pitchFamily="34" charset="-122"/>
              </a:rPr>
              <a:t>Technology &amp; Systems HQ</a:t>
            </a:r>
            <a:endParaRPr lang="en-US" altLang="zh-CN" sz="1200" b="1" dirty="0" smtClean="0">
              <a:solidFill>
                <a:srgbClr val="D6B66A"/>
              </a:solidFill>
              <a:latin typeface="微软雅黑" panose="020B0503020204020204" pitchFamily="34" charset="-122"/>
              <a:ea typeface="微软雅黑" panose="020B0503020204020204" pitchFamily="34" charset="-122"/>
            </a:endParaRPr>
          </a:p>
        </p:txBody>
      </p:sp>
      <p:sp>
        <p:nvSpPr>
          <p:cNvPr id="66" name="Rectangle 15"/>
          <p:cNvSpPr/>
          <p:nvPr/>
        </p:nvSpPr>
        <p:spPr>
          <a:xfrm>
            <a:off x="701976" y="3050466"/>
            <a:ext cx="45719" cy="414050"/>
          </a:xfrm>
          <a:prstGeom prst="rect">
            <a:avLst/>
          </a:prstGeom>
          <a:solidFill>
            <a:srgbClr val="1667A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7" name="TextBox 12"/>
          <p:cNvSpPr txBox="1"/>
          <p:nvPr/>
        </p:nvSpPr>
        <p:spPr>
          <a:xfrm>
            <a:off x="900095" y="3148894"/>
            <a:ext cx="2089405" cy="22018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900" b="1" dirty="0" smtClean="0">
                <a:solidFill>
                  <a:srgbClr val="D6B66A"/>
                </a:solidFill>
                <a:latin typeface="微软雅黑" panose="020B0503020204020204" pitchFamily="34" charset="-122"/>
                <a:ea typeface="微软雅黑" panose="020B0503020204020204" pitchFamily="34" charset="-122"/>
              </a:rPr>
              <a:t>Global Content &amp; Multilingual HQ</a:t>
            </a:r>
            <a:endParaRPr lang="en-US" altLang="zh-CN" sz="900" b="1" dirty="0" smtClean="0">
              <a:solidFill>
                <a:srgbClr val="D6B66A"/>
              </a:solidFill>
              <a:latin typeface="微软雅黑" panose="020B0503020204020204" pitchFamily="34" charset="-122"/>
              <a:ea typeface="微软雅黑" panose="020B0503020204020204" pitchFamily="34" charset="-122"/>
            </a:endParaRPr>
          </a:p>
        </p:txBody>
      </p:sp>
      <p:sp>
        <p:nvSpPr>
          <p:cNvPr id="68" name="Rectangle 15"/>
          <p:cNvSpPr/>
          <p:nvPr/>
        </p:nvSpPr>
        <p:spPr>
          <a:xfrm>
            <a:off x="701976" y="3613526"/>
            <a:ext cx="45719" cy="414050"/>
          </a:xfrm>
          <a:prstGeom prst="rect">
            <a:avLst/>
          </a:prstGeom>
          <a:solidFill>
            <a:srgbClr val="D6B66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TextBox 12"/>
          <p:cNvSpPr txBox="1"/>
          <p:nvPr/>
        </p:nvSpPr>
        <p:spPr>
          <a:xfrm>
            <a:off x="900095" y="3636538"/>
            <a:ext cx="2089405" cy="2812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200" b="1" dirty="0" smtClean="0">
                <a:solidFill>
                  <a:srgbClr val="D6B66A"/>
                </a:solidFill>
                <a:latin typeface="微软雅黑" panose="020B0503020204020204" pitchFamily="34" charset="-122"/>
                <a:ea typeface="微软雅黑" panose="020B0503020204020204" pitchFamily="34" charset="-122"/>
              </a:rPr>
              <a:t>Resource Coordination HQ</a:t>
            </a:r>
            <a:endParaRPr lang="en-US" altLang="zh-CN" sz="1200" b="1" dirty="0" smtClean="0">
              <a:solidFill>
                <a:srgbClr val="D6B66A"/>
              </a:solidFill>
              <a:latin typeface="微软雅黑" panose="020B0503020204020204" pitchFamily="34" charset="-122"/>
              <a:ea typeface="微软雅黑" panose="020B0503020204020204" pitchFamily="34" charset="-122"/>
            </a:endParaRPr>
          </a:p>
        </p:txBody>
      </p:sp>
      <p:sp>
        <p:nvSpPr>
          <p:cNvPr id="70" name="Rectangle 15"/>
          <p:cNvSpPr/>
          <p:nvPr/>
        </p:nvSpPr>
        <p:spPr>
          <a:xfrm>
            <a:off x="701976" y="4161763"/>
            <a:ext cx="45719" cy="414050"/>
          </a:xfrm>
          <a:prstGeom prst="rect">
            <a:avLst/>
          </a:prstGeom>
          <a:solidFill>
            <a:srgbClr val="B0182D"/>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TextBox 12"/>
          <p:cNvSpPr txBox="1"/>
          <p:nvPr/>
        </p:nvSpPr>
        <p:spPr>
          <a:xfrm>
            <a:off x="900095" y="4165921"/>
            <a:ext cx="2089405"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b="1" dirty="0" smtClean="0">
                <a:solidFill>
                  <a:srgbClr val="D6B66A"/>
                </a:solidFill>
                <a:latin typeface="微软雅黑" panose="020B0503020204020204" pitchFamily="34" charset="-122"/>
                <a:ea typeface="微软雅黑" panose="020B0503020204020204" pitchFamily="34" charset="-122"/>
              </a:rPr>
              <a:t>Global Expansion HQ</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72" name="Rectangle 15"/>
          <p:cNvSpPr/>
          <p:nvPr/>
        </p:nvSpPr>
        <p:spPr>
          <a:xfrm>
            <a:off x="701976" y="4753500"/>
            <a:ext cx="45719" cy="414050"/>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3" name="TextBox 12"/>
          <p:cNvSpPr txBox="1"/>
          <p:nvPr/>
        </p:nvSpPr>
        <p:spPr>
          <a:xfrm>
            <a:off x="900095" y="4757658"/>
            <a:ext cx="2089405"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b="1" dirty="0">
                <a:solidFill>
                  <a:srgbClr val="D6B66A"/>
                </a:solidFill>
                <a:latin typeface="微软雅黑" panose="020B0503020204020204" pitchFamily="34" charset="-122"/>
                <a:ea typeface="微软雅黑" panose="020B0503020204020204" pitchFamily="34" charset="-122"/>
              </a:rPr>
              <a:t>Talent &amp; Education HQ</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74" name="TextBox 12"/>
          <p:cNvSpPr txBox="1"/>
          <p:nvPr/>
        </p:nvSpPr>
        <p:spPr>
          <a:xfrm>
            <a:off x="3362631" y="2032866"/>
            <a:ext cx="7866199" cy="24468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Proposed location: </a:t>
            </a:r>
            <a:r>
              <a:rPr lang="en-US" altLang="zh-CN" sz="900" b="1" dirty="0">
                <a:solidFill>
                  <a:srgbClr val="D6B66A"/>
                </a:solidFill>
                <a:latin typeface="微软雅黑" panose="020B0503020204020204" pitchFamily="34" charset="-122"/>
                <a:ea typeface="微软雅黑" panose="020B0503020204020204" pitchFamily="34" charset="-122"/>
              </a:rPr>
              <a:t>Hong Kong</a:t>
            </a:r>
            <a:r>
              <a:rPr lang="en-US" altLang="zh-CN" sz="900" dirty="0">
                <a:latin typeface="微软雅黑" panose="020B0503020204020204" pitchFamily="34" charset="-122"/>
                <a:ea typeface="微软雅黑" panose="020B0503020204020204" pitchFamily="34" charset="-122"/>
              </a:rPr>
              <a:t>, responsible for global coordination, protocol rules, brand management and international cooperation.</a:t>
            </a:r>
            <a:endParaRPr lang="en-US" altLang="zh-CN" sz="900" dirty="0" smtClean="0">
              <a:latin typeface="微软雅黑" panose="020B0503020204020204" pitchFamily="34" charset="-122"/>
              <a:ea typeface="微软雅黑" panose="020B0503020204020204" pitchFamily="34" charset="-122"/>
            </a:endParaRPr>
          </a:p>
        </p:txBody>
      </p:sp>
      <p:sp>
        <p:nvSpPr>
          <p:cNvPr id="75" name="TextBox 12"/>
          <p:cNvSpPr txBox="1"/>
          <p:nvPr/>
        </p:nvSpPr>
        <p:spPr>
          <a:xfrm>
            <a:off x="3362631" y="2572141"/>
            <a:ext cx="7866199" cy="22159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Proposed location: </a:t>
            </a:r>
            <a:r>
              <a:rPr lang="en-US" altLang="zh-CN" sz="800" b="1" dirty="0">
                <a:solidFill>
                  <a:srgbClr val="D6B66A"/>
                </a:solidFill>
                <a:latin typeface="微软雅黑" panose="020B0503020204020204" pitchFamily="34" charset="-122"/>
                <a:ea typeface="微软雅黑" panose="020B0503020204020204" pitchFamily="34" charset="-122"/>
              </a:rPr>
              <a:t>Shanghai</a:t>
            </a:r>
            <a:r>
              <a:rPr lang="en-US" altLang="zh-CN" sz="800" dirty="0">
                <a:latin typeface="微软雅黑" panose="020B0503020204020204" pitchFamily="34" charset="-122"/>
                <a:ea typeface="微软雅黑" panose="020B0503020204020204" pitchFamily="34" charset="-122"/>
              </a:rPr>
              <a:t>, responsible for building the technological foundation, data systems, engineering tools and global collaboration system.</a:t>
            </a:r>
            <a:endParaRPr lang="en-US" altLang="zh-CN" sz="800" dirty="0" smtClean="0">
              <a:latin typeface="微软雅黑" panose="020B0503020204020204" pitchFamily="34" charset="-122"/>
              <a:ea typeface="微软雅黑" panose="020B0503020204020204" pitchFamily="34" charset="-122"/>
            </a:endParaRPr>
          </a:p>
        </p:txBody>
      </p:sp>
      <p:sp>
        <p:nvSpPr>
          <p:cNvPr id="76" name="TextBox 12"/>
          <p:cNvSpPr txBox="1"/>
          <p:nvPr/>
        </p:nvSpPr>
        <p:spPr>
          <a:xfrm>
            <a:off x="3362631" y="3067859"/>
            <a:ext cx="7866198" cy="40626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Proposed location: </a:t>
            </a:r>
            <a:r>
              <a:rPr lang="en-US" altLang="zh-CN" sz="800" b="1" dirty="0">
                <a:solidFill>
                  <a:srgbClr val="D6B66A"/>
                </a:solidFill>
                <a:latin typeface="微软雅黑" panose="020B0503020204020204" pitchFamily="34" charset="-122"/>
                <a:ea typeface="微软雅黑" panose="020B0503020204020204" pitchFamily="34" charset="-122"/>
              </a:rPr>
              <a:t>New York</a:t>
            </a:r>
            <a:r>
              <a:rPr lang="en-US" altLang="zh-CN" sz="800" dirty="0">
                <a:latin typeface="微软雅黑" panose="020B0503020204020204" pitchFamily="34" charset="-122"/>
                <a:ea typeface="微软雅黑" panose="020B0503020204020204" pitchFamily="34" charset="-122"/>
              </a:rPr>
              <a:t>, responsible for global content access, multilingual translation, copyright cooperation, collaboration with international knowledge institutions, and overall coordination of all global translation centers.</a:t>
            </a:r>
            <a:endParaRPr lang="en-US" altLang="zh-CN" sz="800" dirty="0" smtClean="0">
              <a:latin typeface="微软雅黑" panose="020B0503020204020204" pitchFamily="34" charset="-122"/>
              <a:ea typeface="微软雅黑" panose="020B0503020204020204" pitchFamily="34" charset="-122"/>
            </a:endParaRPr>
          </a:p>
        </p:txBody>
      </p:sp>
      <p:sp>
        <p:nvSpPr>
          <p:cNvPr id="77" name="TextBox 12"/>
          <p:cNvSpPr txBox="1"/>
          <p:nvPr/>
        </p:nvSpPr>
        <p:spPr>
          <a:xfrm>
            <a:off x="3362631" y="3695781"/>
            <a:ext cx="7866197" cy="22018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Proposed location: </a:t>
            </a:r>
            <a:r>
              <a:rPr lang="en-US" altLang="zh-CN" sz="900" b="1" dirty="0">
                <a:solidFill>
                  <a:srgbClr val="D6B66A"/>
                </a:solidFill>
                <a:latin typeface="微软雅黑" panose="020B0503020204020204" pitchFamily="34" charset="-122"/>
                <a:ea typeface="微软雅黑" panose="020B0503020204020204" pitchFamily="34" charset="-122"/>
              </a:rPr>
              <a:t>Dubai</a:t>
            </a:r>
            <a:r>
              <a:rPr lang="en-US" altLang="zh-CN" sz="900" dirty="0">
                <a:latin typeface="微软雅黑" panose="020B0503020204020204" pitchFamily="34" charset="-122"/>
                <a:ea typeface="微软雅黑" panose="020B0503020204020204" pitchFamily="34" charset="-122"/>
              </a:rPr>
              <a:t>, responsible for capital, funds, physical materials, construction resources and supply chain coordination.</a:t>
            </a:r>
            <a:endParaRPr lang="en-US" altLang="zh-CN" sz="900" dirty="0" smtClean="0">
              <a:latin typeface="微软雅黑" panose="020B0503020204020204" pitchFamily="34" charset="-122"/>
              <a:ea typeface="微软雅黑" panose="020B0503020204020204" pitchFamily="34" charset="-122"/>
            </a:endParaRPr>
          </a:p>
        </p:txBody>
      </p:sp>
      <p:sp>
        <p:nvSpPr>
          <p:cNvPr id="87" name="TextBox 12"/>
          <p:cNvSpPr txBox="1"/>
          <p:nvPr/>
        </p:nvSpPr>
        <p:spPr>
          <a:xfrm>
            <a:off x="3362631" y="4131667"/>
            <a:ext cx="7866201" cy="45243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Proposed location: </a:t>
            </a:r>
            <a:r>
              <a:rPr lang="en-US" altLang="zh-CN" sz="900" b="1" dirty="0">
                <a:solidFill>
                  <a:srgbClr val="D6B66A"/>
                </a:solidFill>
                <a:latin typeface="微软雅黑" panose="020B0503020204020204" pitchFamily="34" charset="-122"/>
                <a:ea typeface="微软雅黑" panose="020B0503020204020204" pitchFamily="34" charset="-122"/>
              </a:rPr>
              <a:t>Singapore</a:t>
            </a:r>
            <a:r>
              <a:rPr lang="en-US" altLang="zh-CN" sz="900" dirty="0">
                <a:latin typeface="微软雅黑" panose="020B0503020204020204" pitchFamily="34" charset="-122"/>
                <a:ea typeface="微软雅黑" panose="020B0503020204020204" pitchFamily="34" charset="-122"/>
              </a:rPr>
              <a:t>, responsible for expanding civilizational nodes, translation centers and civilizational spaces, as well as cooperation with governments and institutions across different countries.</a:t>
            </a:r>
            <a:endParaRPr lang="en-US" altLang="zh-CN" sz="900" dirty="0" smtClean="0">
              <a:latin typeface="微软雅黑" panose="020B0503020204020204" pitchFamily="34" charset="-122"/>
              <a:ea typeface="微软雅黑" panose="020B0503020204020204" pitchFamily="34" charset="-122"/>
            </a:endParaRPr>
          </a:p>
        </p:txBody>
      </p:sp>
      <p:sp>
        <p:nvSpPr>
          <p:cNvPr id="88" name="TextBox 12"/>
          <p:cNvSpPr txBox="1"/>
          <p:nvPr/>
        </p:nvSpPr>
        <p:spPr>
          <a:xfrm>
            <a:off x="3362631" y="4820837"/>
            <a:ext cx="7866201" cy="24468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Proposed location: </a:t>
            </a:r>
            <a:r>
              <a:rPr lang="en-US" altLang="zh-CN" sz="900" b="1" dirty="0">
                <a:solidFill>
                  <a:srgbClr val="D6B66A"/>
                </a:solidFill>
                <a:latin typeface="微软雅黑" panose="020B0503020204020204" pitchFamily="34" charset="-122"/>
                <a:ea typeface="微软雅黑" panose="020B0503020204020204" pitchFamily="34" charset="-122"/>
              </a:rPr>
              <a:t>Paris</a:t>
            </a:r>
            <a:r>
              <a:rPr lang="en-US" altLang="zh-CN" sz="900" dirty="0">
                <a:latin typeface="微软雅黑" panose="020B0503020204020204" pitchFamily="34" charset="-122"/>
                <a:ea typeface="微软雅黑" panose="020B0503020204020204" pitchFamily="34" charset="-122"/>
              </a:rPr>
              <a:t>, responsible for talent discovery, civilizational education, curriculum systems, art curation and academic cooperation.</a:t>
            </a:r>
            <a:endParaRPr lang="en-US" altLang="zh-CN" sz="900" dirty="0" smtClean="0">
              <a:latin typeface="微软雅黑" panose="020B0503020204020204" pitchFamily="34" charset="-122"/>
              <a:ea typeface="微软雅黑" panose="020B0503020204020204" pitchFamily="34" charset="-122"/>
            </a:endParaRPr>
          </a:p>
        </p:txBody>
      </p:sp>
      <p:sp>
        <p:nvSpPr>
          <p:cNvPr id="4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3118525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extBox 4"/>
          <p:cNvSpPr txBox="1"/>
          <p:nvPr/>
        </p:nvSpPr>
        <p:spPr>
          <a:xfrm>
            <a:off x="594360" y="658368"/>
            <a:ext cx="10881360" cy="406265"/>
          </a:xfrm>
          <a:prstGeom prst="rect">
            <a:avLst/>
          </a:prstGeom>
          <a:noFill/>
        </p:spPr>
        <p:txBody>
          <a:bodyPr wrap="square" lIns="18288" tIns="18288" rIns="18288" bIns="18288">
            <a:spAutoFit/>
          </a:bodyPr>
          <a:lstStyle/>
          <a:p>
            <a:pPr>
              <a:defRPr sz="3000" b="1">
                <a:solidFill>
                  <a:srgbClr val="FFFFFF"/>
                </a:solidFill>
                <a:latin typeface="Microsoft YaHei"/>
              </a:defRPr>
            </a:pPr>
            <a:r>
              <a:rPr lang="en-US" altLang="zh-CN" sz="2400" dirty="0" smtClean="0">
                <a:latin typeface="微软雅黑" panose="020B0503020204020204" pitchFamily="34" charset="-122"/>
                <a:ea typeface="微软雅黑" panose="020B0503020204020204" pitchFamily="34" charset="-122"/>
              </a:rPr>
              <a:t>Attributes and responsibilities of the 18 civilizational hub nodes</a:t>
            </a:r>
            <a:endParaRPr sz="2400"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312" dirty="0">
                <a:solidFill>
                  <a:srgbClr val="D8B14A"/>
                </a:solidFill>
                <a:latin typeface="微软雅黑" panose="020B0503020204020204" pitchFamily="34" charset="-122"/>
                <a:ea typeface="微软雅黑" panose="020B0503020204020204" pitchFamily="34" charset="-122"/>
              </a:rPr>
              <a:t>Regional window, language translation, node incubation, content access, civilizational space and regional expansion</a:t>
            </a: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16</a:t>
            </a:r>
          </a:p>
        </p:txBody>
      </p:sp>
      <p:sp>
        <p:nvSpPr>
          <p:cNvPr id="3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1" name="TextBox 35"/>
          <p:cNvSpPr txBox="1"/>
          <p:nvPr/>
        </p:nvSpPr>
        <p:spPr>
          <a:xfrm>
            <a:off x="8366760" y="6455664"/>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5" name="Rounded Rectangle 9"/>
          <p:cNvSpPr/>
          <p:nvPr/>
        </p:nvSpPr>
        <p:spPr>
          <a:xfrm>
            <a:off x="644337" y="1917001"/>
            <a:ext cx="3265797"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ounded Rectangle 9"/>
          <p:cNvSpPr/>
          <p:nvPr/>
        </p:nvSpPr>
        <p:spPr>
          <a:xfrm>
            <a:off x="3996965" y="1917000"/>
            <a:ext cx="7403538"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ounded Rectangle 9"/>
          <p:cNvSpPr/>
          <p:nvPr/>
        </p:nvSpPr>
        <p:spPr>
          <a:xfrm>
            <a:off x="644337" y="2475130"/>
            <a:ext cx="3265797"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ounded Rectangle 9"/>
          <p:cNvSpPr/>
          <p:nvPr/>
        </p:nvSpPr>
        <p:spPr>
          <a:xfrm>
            <a:off x="644337" y="3033259"/>
            <a:ext cx="3265797"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ounded Rectangle 9"/>
          <p:cNvSpPr/>
          <p:nvPr/>
        </p:nvSpPr>
        <p:spPr>
          <a:xfrm>
            <a:off x="644337" y="3588584"/>
            <a:ext cx="3265797"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Rounded Rectangle 9"/>
          <p:cNvSpPr/>
          <p:nvPr/>
        </p:nvSpPr>
        <p:spPr>
          <a:xfrm>
            <a:off x="644337" y="4140171"/>
            <a:ext cx="3265797"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Rounded Rectangle 9"/>
          <p:cNvSpPr/>
          <p:nvPr/>
        </p:nvSpPr>
        <p:spPr>
          <a:xfrm>
            <a:off x="644337" y="4732571"/>
            <a:ext cx="3267977" cy="457489"/>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ectangle 15"/>
          <p:cNvSpPr/>
          <p:nvPr/>
        </p:nvSpPr>
        <p:spPr>
          <a:xfrm>
            <a:off x="701976" y="1939589"/>
            <a:ext cx="45719" cy="414050"/>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TextBox 12"/>
          <p:cNvSpPr txBox="1"/>
          <p:nvPr/>
        </p:nvSpPr>
        <p:spPr>
          <a:xfrm>
            <a:off x="900095" y="1943747"/>
            <a:ext cx="2910812"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b="1" dirty="0">
                <a:solidFill>
                  <a:srgbClr val="D6B66A"/>
                </a:solidFill>
                <a:latin typeface="微软雅黑" panose="020B0503020204020204" pitchFamily="34" charset="-122"/>
                <a:ea typeface="微软雅黑" panose="020B0503020204020204" pitchFamily="34" charset="-122"/>
              </a:rPr>
              <a:t>Regional Civilizational Window</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62" name="Rectangle 15"/>
          <p:cNvSpPr/>
          <p:nvPr/>
        </p:nvSpPr>
        <p:spPr>
          <a:xfrm>
            <a:off x="701976" y="2493642"/>
            <a:ext cx="45719" cy="414050"/>
          </a:xfrm>
          <a:prstGeom prst="rect">
            <a:avLst/>
          </a:prstGeom>
          <a:solidFill>
            <a:srgbClr val="FFFFFF"/>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TextBox 12"/>
          <p:cNvSpPr txBox="1"/>
          <p:nvPr/>
        </p:nvSpPr>
        <p:spPr>
          <a:xfrm>
            <a:off x="900095" y="2497800"/>
            <a:ext cx="2910812" cy="38318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500" b="1" dirty="0">
                <a:solidFill>
                  <a:srgbClr val="D6B66A"/>
                </a:solidFill>
                <a:latin typeface="微软雅黑" panose="020B0503020204020204" pitchFamily="34" charset="-122"/>
                <a:ea typeface="微软雅黑" panose="020B0503020204020204" pitchFamily="34" charset="-122"/>
              </a:rPr>
              <a:t>Language Translation Pivot</a:t>
            </a:r>
            <a:endParaRPr lang="en-US" altLang="zh-CN" sz="1500" b="1" dirty="0" smtClean="0">
              <a:solidFill>
                <a:srgbClr val="D6B66A"/>
              </a:solidFill>
              <a:latin typeface="微软雅黑" panose="020B0503020204020204" pitchFamily="34" charset="-122"/>
              <a:ea typeface="微软雅黑" panose="020B0503020204020204" pitchFamily="34" charset="-122"/>
            </a:endParaRPr>
          </a:p>
        </p:txBody>
      </p:sp>
      <p:sp>
        <p:nvSpPr>
          <p:cNvPr id="66" name="Rectangle 15"/>
          <p:cNvSpPr/>
          <p:nvPr/>
        </p:nvSpPr>
        <p:spPr>
          <a:xfrm>
            <a:off x="701976" y="3050466"/>
            <a:ext cx="45719" cy="414050"/>
          </a:xfrm>
          <a:prstGeom prst="rect">
            <a:avLst/>
          </a:prstGeom>
          <a:solidFill>
            <a:srgbClr val="1667A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7" name="TextBox 12"/>
          <p:cNvSpPr txBox="1"/>
          <p:nvPr/>
        </p:nvSpPr>
        <p:spPr>
          <a:xfrm>
            <a:off x="900095" y="3054624"/>
            <a:ext cx="2910812" cy="38318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500" b="1" dirty="0" smtClean="0">
                <a:solidFill>
                  <a:srgbClr val="D6B66A"/>
                </a:solidFill>
                <a:latin typeface="微软雅黑" panose="020B0503020204020204" pitchFamily="34" charset="-122"/>
                <a:ea typeface="微软雅黑" panose="020B0503020204020204" pitchFamily="34" charset="-122"/>
              </a:rPr>
              <a:t>Node-center Incubation</a:t>
            </a:r>
            <a:endParaRPr lang="en-US" altLang="zh-CN" sz="1500" b="1" dirty="0" smtClean="0">
              <a:solidFill>
                <a:srgbClr val="D6B66A"/>
              </a:solidFill>
              <a:latin typeface="微软雅黑" panose="020B0503020204020204" pitchFamily="34" charset="-122"/>
              <a:ea typeface="微软雅黑" panose="020B0503020204020204" pitchFamily="34" charset="-122"/>
            </a:endParaRPr>
          </a:p>
        </p:txBody>
      </p:sp>
      <p:sp>
        <p:nvSpPr>
          <p:cNvPr id="68" name="Rectangle 15"/>
          <p:cNvSpPr/>
          <p:nvPr/>
        </p:nvSpPr>
        <p:spPr>
          <a:xfrm>
            <a:off x="701976" y="3613526"/>
            <a:ext cx="45719" cy="414050"/>
          </a:xfrm>
          <a:prstGeom prst="rect">
            <a:avLst/>
          </a:prstGeom>
          <a:solidFill>
            <a:srgbClr val="D6B66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TextBox 12"/>
          <p:cNvSpPr txBox="1"/>
          <p:nvPr/>
        </p:nvSpPr>
        <p:spPr>
          <a:xfrm>
            <a:off x="900095" y="3617684"/>
            <a:ext cx="2910812" cy="38318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500" b="1" dirty="0">
                <a:solidFill>
                  <a:srgbClr val="D6B66A"/>
                </a:solidFill>
                <a:latin typeface="微软雅黑" panose="020B0503020204020204" pitchFamily="34" charset="-122"/>
                <a:ea typeface="微软雅黑" panose="020B0503020204020204" pitchFamily="34" charset="-122"/>
              </a:rPr>
              <a:t>Content Access Center</a:t>
            </a:r>
            <a:endParaRPr lang="en-US" altLang="zh-CN" sz="1500" b="1" dirty="0" smtClean="0">
              <a:solidFill>
                <a:srgbClr val="D6B66A"/>
              </a:solidFill>
              <a:latin typeface="微软雅黑" panose="020B0503020204020204" pitchFamily="34" charset="-122"/>
              <a:ea typeface="微软雅黑" panose="020B0503020204020204" pitchFamily="34" charset="-122"/>
            </a:endParaRPr>
          </a:p>
        </p:txBody>
      </p:sp>
      <p:sp>
        <p:nvSpPr>
          <p:cNvPr id="70" name="Rectangle 15"/>
          <p:cNvSpPr/>
          <p:nvPr/>
        </p:nvSpPr>
        <p:spPr>
          <a:xfrm>
            <a:off x="701976" y="4161763"/>
            <a:ext cx="45719" cy="414050"/>
          </a:xfrm>
          <a:prstGeom prst="rect">
            <a:avLst/>
          </a:prstGeom>
          <a:solidFill>
            <a:srgbClr val="B0182D"/>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TextBox 12"/>
          <p:cNvSpPr txBox="1"/>
          <p:nvPr/>
        </p:nvSpPr>
        <p:spPr>
          <a:xfrm>
            <a:off x="900095" y="4165921"/>
            <a:ext cx="2910812" cy="38318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500" b="1" dirty="0">
                <a:solidFill>
                  <a:srgbClr val="D6B66A"/>
                </a:solidFill>
                <a:latin typeface="微软雅黑" panose="020B0503020204020204" pitchFamily="34" charset="-122"/>
                <a:ea typeface="微软雅黑" panose="020B0503020204020204" pitchFamily="34" charset="-122"/>
              </a:rPr>
              <a:t>Civilizational Space Exhibition</a:t>
            </a:r>
            <a:endParaRPr lang="en-US" altLang="zh-CN" sz="1500" b="1" dirty="0" smtClean="0">
              <a:solidFill>
                <a:srgbClr val="D6B66A"/>
              </a:solidFill>
              <a:latin typeface="微软雅黑" panose="020B0503020204020204" pitchFamily="34" charset="-122"/>
              <a:ea typeface="微软雅黑" panose="020B0503020204020204" pitchFamily="34" charset="-122"/>
            </a:endParaRPr>
          </a:p>
        </p:txBody>
      </p:sp>
      <p:sp>
        <p:nvSpPr>
          <p:cNvPr id="72" name="Rectangle 15"/>
          <p:cNvSpPr/>
          <p:nvPr/>
        </p:nvSpPr>
        <p:spPr>
          <a:xfrm>
            <a:off x="701976" y="4753500"/>
            <a:ext cx="45719" cy="414050"/>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3" name="TextBox 12"/>
          <p:cNvSpPr txBox="1"/>
          <p:nvPr/>
        </p:nvSpPr>
        <p:spPr>
          <a:xfrm>
            <a:off x="900095" y="4757658"/>
            <a:ext cx="2910812" cy="38318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500" b="1" dirty="0">
                <a:solidFill>
                  <a:srgbClr val="D6B66A"/>
                </a:solidFill>
                <a:latin typeface="微软雅黑" panose="020B0503020204020204" pitchFamily="34" charset="-122"/>
                <a:ea typeface="微软雅黑" panose="020B0503020204020204" pitchFamily="34" charset="-122"/>
              </a:rPr>
              <a:t>Regional Expansion Center</a:t>
            </a:r>
            <a:endParaRPr lang="en-US" altLang="zh-CN" sz="1500" b="1" dirty="0" smtClean="0">
              <a:solidFill>
                <a:srgbClr val="D6B66A"/>
              </a:solidFill>
              <a:latin typeface="微软雅黑" panose="020B0503020204020204" pitchFamily="34" charset="-122"/>
              <a:ea typeface="微软雅黑" panose="020B0503020204020204" pitchFamily="34" charset="-122"/>
            </a:endParaRPr>
          </a:p>
        </p:txBody>
      </p:sp>
      <p:sp>
        <p:nvSpPr>
          <p:cNvPr id="74" name="TextBox 12"/>
          <p:cNvSpPr txBox="1"/>
          <p:nvPr/>
        </p:nvSpPr>
        <p:spPr>
          <a:xfrm>
            <a:off x="4081806" y="2014012"/>
            <a:ext cx="7147025" cy="19986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Showcase the languages, history, thought, art, education, technology and social experience of the region where each node is located.</a:t>
            </a:r>
            <a:endParaRPr lang="en-US" altLang="zh-CN" sz="800" dirty="0" smtClean="0">
              <a:latin typeface="微软雅黑" panose="020B0503020204020204" pitchFamily="34" charset="-122"/>
              <a:ea typeface="微软雅黑" panose="020B0503020204020204" pitchFamily="34" charset="-122"/>
            </a:endParaRPr>
          </a:p>
        </p:txBody>
      </p:sp>
      <p:sp>
        <p:nvSpPr>
          <p:cNvPr id="45" name="Rounded Rectangle 9"/>
          <p:cNvSpPr/>
          <p:nvPr/>
        </p:nvSpPr>
        <p:spPr>
          <a:xfrm>
            <a:off x="3996965" y="2497800"/>
            <a:ext cx="7403538"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TextBox 12"/>
          <p:cNvSpPr txBox="1"/>
          <p:nvPr/>
        </p:nvSpPr>
        <p:spPr>
          <a:xfrm>
            <a:off x="4081806" y="2566531"/>
            <a:ext cx="7147025" cy="23737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Undertake translation between the major languages of the region and other languages.</a:t>
            </a:r>
            <a:endParaRPr lang="en-US" altLang="zh-CN" sz="1200" dirty="0" smtClean="0">
              <a:latin typeface="微软雅黑" panose="020B0503020204020204" pitchFamily="34" charset="-122"/>
              <a:ea typeface="微软雅黑" panose="020B0503020204020204" pitchFamily="34" charset="-122"/>
            </a:endParaRPr>
          </a:p>
        </p:txBody>
      </p:sp>
      <p:sp>
        <p:nvSpPr>
          <p:cNvPr id="49" name="Rounded Rectangle 9"/>
          <p:cNvSpPr/>
          <p:nvPr/>
        </p:nvSpPr>
        <p:spPr>
          <a:xfrm>
            <a:off x="3996965" y="3058869"/>
            <a:ext cx="7403538"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TextBox 12"/>
          <p:cNvSpPr txBox="1"/>
          <p:nvPr/>
        </p:nvSpPr>
        <p:spPr>
          <a:xfrm>
            <a:off x="4081806" y="3052184"/>
            <a:ext cx="7147025"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First, each node will undertake translation, exhibition and exchange work within its basic region, and will gradually incubate independent branch civilizational nodes.</a:t>
            </a:r>
            <a:endParaRPr lang="en-US" altLang="zh-CN" sz="900" dirty="0" smtClean="0">
              <a:latin typeface="微软雅黑" panose="020B0503020204020204" pitchFamily="34" charset="-122"/>
              <a:ea typeface="微软雅黑" panose="020B0503020204020204" pitchFamily="34" charset="-122"/>
            </a:endParaRPr>
          </a:p>
        </p:txBody>
      </p:sp>
      <p:sp>
        <p:nvSpPr>
          <p:cNvPr id="51" name="Rounded Rectangle 9"/>
          <p:cNvSpPr/>
          <p:nvPr/>
        </p:nvSpPr>
        <p:spPr>
          <a:xfrm>
            <a:off x="3996966" y="3612631"/>
            <a:ext cx="7403538"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TextBox 12"/>
          <p:cNvSpPr txBox="1"/>
          <p:nvPr/>
        </p:nvSpPr>
        <p:spPr>
          <a:xfrm>
            <a:off x="4081807" y="3709643"/>
            <a:ext cx="7147025" cy="19986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Connect universities, publishers, research institutions, cultural institutions, authors, translators and knowledge resources within the region.</a:t>
            </a:r>
            <a:endParaRPr lang="en-US" altLang="zh-CN" sz="800" dirty="0" smtClean="0">
              <a:latin typeface="微软雅黑" panose="020B0503020204020204" pitchFamily="34" charset="-122"/>
              <a:ea typeface="微软雅黑" panose="020B0503020204020204" pitchFamily="34" charset="-122"/>
            </a:endParaRPr>
          </a:p>
        </p:txBody>
      </p:sp>
      <p:sp>
        <p:nvSpPr>
          <p:cNvPr id="61" name="Rounded Rectangle 9"/>
          <p:cNvSpPr/>
          <p:nvPr/>
        </p:nvSpPr>
        <p:spPr>
          <a:xfrm>
            <a:off x="3996966" y="4170450"/>
            <a:ext cx="7403538"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3" name="TextBox 12"/>
          <p:cNvSpPr txBox="1"/>
          <p:nvPr/>
        </p:nvSpPr>
        <p:spPr>
          <a:xfrm>
            <a:off x="4081807" y="4173192"/>
            <a:ext cx="7147025"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Promote and support the implementation of civilizational spaces, exhibitions, touring exhibitions, courses, study programs and public activities within the region.</a:t>
            </a:r>
            <a:endParaRPr lang="en-US" altLang="zh-CN" sz="900" dirty="0" smtClean="0">
              <a:latin typeface="微软雅黑" panose="020B0503020204020204" pitchFamily="34" charset="-122"/>
              <a:ea typeface="微软雅黑" panose="020B0503020204020204" pitchFamily="34" charset="-122"/>
            </a:endParaRPr>
          </a:p>
        </p:txBody>
      </p:sp>
      <p:sp>
        <p:nvSpPr>
          <p:cNvPr id="64" name="Rounded Rectangle 9"/>
          <p:cNvSpPr/>
          <p:nvPr/>
        </p:nvSpPr>
        <p:spPr>
          <a:xfrm>
            <a:off x="3996966" y="4729109"/>
            <a:ext cx="7403538" cy="457489"/>
          </a:xfrm>
          <a:prstGeom prst="roundRect">
            <a:avLst/>
          </a:prstGeom>
          <a:solidFill>
            <a:srgbClr val="07162B">
              <a:alpha val="5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8" name="TextBox 12"/>
          <p:cNvSpPr txBox="1"/>
          <p:nvPr/>
        </p:nvSpPr>
        <p:spPr>
          <a:xfrm>
            <a:off x="4081807" y="4797840"/>
            <a:ext cx="7147025" cy="23737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Expand the cooperation network to surrounding countries, cities, language communities and civilizational regions.</a:t>
            </a:r>
            <a:endParaRPr lang="en-US" altLang="zh-CN" sz="1200" dirty="0" smtClean="0">
              <a:latin typeface="微软雅黑" panose="020B0503020204020204" pitchFamily="34" charset="-122"/>
              <a:ea typeface="微软雅黑" panose="020B0503020204020204" pitchFamily="34" charset="-122"/>
            </a:endParaRPr>
          </a:p>
        </p:txBody>
      </p:sp>
      <p:sp>
        <p:nvSpPr>
          <p:cNvPr id="47"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444771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en-US" altLang="zh-CN" dirty="0" smtClean="0">
                <a:latin typeface="微软雅黑" panose="020B0503020204020204" pitchFamily="34" charset="-122"/>
                <a:ea typeface="微软雅黑" panose="020B0503020204020204" pitchFamily="34" charset="-122"/>
              </a:rPr>
              <a:t>Regional division of the 18 civilizational hub nodes</a:t>
            </a:r>
            <a:endParaRPr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600" dirty="0" smtClean="0">
                <a:solidFill>
                  <a:srgbClr val="D8B14A"/>
                </a:solidFill>
                <a:latin typeface="微软雅黑" panose="020B0503020204020204" pitchFamily="34" charset="-122"/>
                <a:ea typeface="微软雅黑" panose="020B0503020204020204" pitchFamily="34" charset="-122"/>
              </a:rPr>
              <a:t>Hong Kong-Shanghai-New York-Dubai-Singapore-Paris</a:t>
            </a:r>
            <a:endParaRPr lang="zh-CN" altLang="en-US" sz="1600" dirty="0">
              <a:solidFill>
                <a:srgbClr val="D8B14A"/>
              </a:solidFill>
              <a:latin typeface="微软雅黑" panose="020B0503020204020204" pitchFamily="34" charset="-122"/>
              <a:ea typeface="微软雅黑" panose="020B0503020204020204" pitchFamily="34" charset="-122"/>
            </a:endParaRP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17</a:t>
            </a:r>
          </a:p>
        </p:txBody>
      </p:sp>
      <p:sp>
        <p:nvSpPr>
          <p:cNvPr id="3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1" name="TextBox 35"/>
          <p:cNvSpPr txBox="1"/>
          <p:nvPr/>
        </p:nvSpPr>
        <p:spPr>
          <a:xfrm>
            <a:off x="8366760" y="6455664"/>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45" name="Rounded Rectangle 9"/>
          <p:cNvSpPr/>
          <p:nvPr/>
        </p:nvSpPr>
        <p:spPr>
          <a:xfrm>
            <a:off x="6219378" y="471085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ounded Rectangle 9"/>
          <p:cNvSpPr/>
          <p:nvPr/>
        </p:nvSpPr>
        <p:spPr>
          <a:xfrm>
            <a:off x="6211422" y="330531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ounded Rectangle 9"/>
          <p:cNvSpPr/>
          <p:nvPr/>
        </p:nvSpPr>
        <p:spPr>
          <a:xfrm>
            <a:off x="629098" y="4728717"/>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ounded Rectangle 9"/>
          <p:cNvSpPr/>
          <p:nvPr/>
        </p:nvSpPr>
        <p:spPr>
          <a:xfrm>
            <a:off x="636374" y="330377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9"/>
          <p:cNvSpPr/>
          <p:nvPr/>
        </p:nvSpPr>
        <p:spPr>
          <a:xfrm>
            <a:off x="6211423" y="1916604"/>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Rounded Rectangle 9"/>
          <p:cNvSpPr/>
          <p:nvPr/>
        </p:nvSpPr>
        <p:spPr>
          <a:xfrm>
            <a:off x="644337" y="1917001"/>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928" y="1998220"/>
            <a:ext cx="1080000" cy="1080000"/>
          </a:xfrm>
          <a:prstGeom prst="rect">
            <a:avLst/>
          </a:prstGeom>
          <a:ln>
            <a:solidFill>
              <a:schemeClr val="bg1">
                <a:lumMod val="65000"/>
              </a:schemeClr>
            </a:solidFill>
          </a:ln>
        </p:spPr>
      </p:pic>
      <p:sp>
        <p:nvSpPr>
          <p:cNvPr id="61" name="TextBox 3"/>
          <p:cNvSpPr txBox="1"/>
          <p:nvPr/>
        </p:nvSpPr>
        <p:spPr>
          <a:xfrm>
            <a:off x="741928" y="2758928"/>
            <a:ext cx="1080000" cy="244682"/>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Hong Kong</a:t>
            </a:r>
          </a:p>
        </p:txBody>
      </p:sp>
      <p:sp>
        <p:nvSpPr>
          <p:cNvPr id="63" name="TextBox 12"/>
          <p:cNvSpPr txBox="1"/>
          <p:nvPr/>
        </p:nvSpPr>
        <p:spPr>
          <a:xfrm>
            <a:off x="1919519" y="1988819"/>
            <a:ext cx="3868330" cy="91890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Proposed as the </a:t>
            </a:r>
            <a:r>
              <a:rPr lang="en-US" altLang="zh-CN" sz="984" b="1" dirty="0">
                <a:solidFill>
                  <a:srgbClr val="D6B66A"/>
                </a:solidFill>
                <a:latin typeface="微软雅黑" panose="020B0503020204020204" pitchFamily="34" charset="-122"/>
                <a:ea typeface="微软雅黑" panose="020B0503020204020204" pitchFamily="34" charset="-122"/>
              </a:rPr>
              <a:t>Global Coordination Headquarters</a:t>
            </a:r>
            <a:r>
              <a:rPr lang="en-US" altLang="zh-CN" sz="984" dirty="0">
                <a:latin typeface="微软雅黑" panose="020B0503020204020204" pitchFamily="34" charset="-122"/>
                <a:ea typeface="微软雅黑" panose="020B0503020204020204" pitchFamily="34" charset="-122"/>
              </a:rPr>
              <a:t>, responsible for global coordination, protocol rules and brand management, while incubating branch nodes in Hong Kong, Macao and Taiwan.</a:t>
            </a:r>
            <a:endParaRPr sz="12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928" y="3380076"/>
            <a:ext cx="1080000" cy="1080000"/>
          </a:xfrm>
          <a:prstGeom prst="rect">
            <a:avLst/>
          </a:prstGeom>
          <a:ln>
            <a:solidFill>
              <a:schemeClr val="bg1">
                <a:lumMod val="50000"/>
              </a:schemeClr>
            </a:solidFill>
          </a:ln>
        </p:spPr>
      </p:pic>
      <p:sp>
        <p:nvSpPr>
          <p:cNvPr id="64" name="TextBox 3"/>
          <p:cNvSpPr txBox="1"/>
          <p:nvPr/>
        </p:nvSpPr>
        <p:spPr>
          <a:xfrm>
            <a:off x="741928" y="4137358"/>
            <a:ext cx="1080000" cy="244682"/>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New York</a:t>
            </a:r>
            <a:endParaRPr lang="en-US" altLang="zh-CN" sz="900" b="1" dirty="0">
              <a:solidFill>
                <a:schemeClr val="bg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9852" y="1998220"/>
            <a:ext cx="1080000" cy="1080000"/>
          </a:xfrm>
          <a:prstGeom prst="rect">
            <a:avLst/>
          </a:prstGeom>
          <a:ln>
            <a:solidFill>
              <a:schemeClr val="bg1">
                <a:lumMod val="50000"/>
              </a:schemeClr>
            </a:solidFill>
          </a:ln>
        </p:spPr>
      </p:pic>
      <p:sp>
        <p:nvSpPr>
          <p:cNvPr id="78" name="TextBox 3"/>
          <p:cNvSpPr txBox="1"/>
          <p:nvPr/>
        </p:nvSpPr>
        <p:spPr>
          <a:xfrm>
            <a:off x="6309852" y="2758033"/>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Shanghai</a:t>
            </a:r>
            <a:endParaRPr lang="en-US" altLang="zh-CN" sz="900" b="1" dirty="0">
              <a:solidFill>
                <a:schemeClr val="bg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9852" y="3386289"/>
            <a:ext cx="1080000" cy="1080000"/>
          </a:xfrm>
          <a:prstGeom prst="rect">
            <a:avLst/>
          </a:prstGeom>
          <a:ln>
            <a:solidFill>
              <a:schemeClr val="bg1">
                <a:lumMod val="50000"/>
              </a:schemeClr>
            </a:solidFill>
          </a:ln>
        </p:spPr>
      </p:pic>
      <p:sp>
        <p:nvSpPr>
          <p:cNvPr id="79" name="TextBox 3"/>
          <p:cNvSpPr txBox="1"/>
          <p:nvPr/>
        </p:nvSpPr>
        <p:spPr>
          <a:xfrm>
            <a:off x="6309852" y="4150951"/>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Dubai</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1928" y="4805017"/>
            <a:ext cx="1080000" cy="1080000"/>
          </a:xfrm>
          <a:prstGeom prst="rect">
            <a:avLst/>
          </a:prstGeom>
          <a:ln>
            <a:solidFill>
              <a:schemeClr val="bg1">
                <a:lumMod val="50000"/>
              </a:schemeClr>
            </a:solidFill>
          </a:ln>
        </p:spPr>
      </p:pic>
      <p:sp>
        <p:nvSpPr>
          <p:cNvPr id="80" name="TextBox 3"/>
          <p:cNvSpPr txBox="1"/>
          <p:nvPr/>
        </p:nvSpPr>
        <p:spPr>
          <a:xfrm>
            <a:off x="745592" y="5564283"/>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Singapore</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09852" y="4787156"/>
            <a:ext cx="1080000" cy="1080000"/>
          </a:xfrm>
          <a:prstGeom prst="rect">
            <a:avLst/>
          </a:prstGeom>
          <a:ln>
            <a:solidFill>
              <a:schemeClr val="bg1">
                <a:lumMod val="50000"/>
              </a:schemeClr>
            </a:solidFill>
          </a:ln>
        </p:spPr>
      </p:pic>
      <p:sp>
        <p:nvSpPr>
          <p:cNvPr id="81" name="TextBox 3"/>
          <p:cNvSpPr txBox="1"/>
          <p:nvPr/>
        </p:nvSpPr>
        <p:spPr>
          <a:xfrm>
            <a:off x="6309852" y="5564283"/>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Paris</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sp>
        <p:nvSpPr>
          <p:cNvPr id="82" name="TextBox 12"/>
          <p:cNvSpPr txBox="1"/>
          <p:nvPr/>
        </p:nvSpPr>
        <p:spPr>
          <a:xfrm>
            <a:off x="7488281" y="1998085"/>
            <a:ext cx="3868330" cy="116801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0" dirty="0">
                <a:latin typeface="微软雅黑" panose="020B0503020204020204" pitchFamily="34" charset="-122"/>
                <a:ea typeface="微软雅黑" panose="020B0503020204020204" pitchFamily="34" charset="-122"/>
              </a:rPr>
              <a:t>Proposed as the </a:t>
            </a:r>
            <a:r>
              <a:rPr lang="en-US" altLang="zh-CN" sz="980" b="1" dirty="0">
                <a:solidFill>
                  <a:srgbClr val="D6B66A"/>
                </a:solidFill>
                <a:latin typeface="微软雅黑" panose="020B0503020204020204" pitchFamily="34" charset="-122"/>
                <a:ea typeface="微软雅黑" panose="020B0503020204020204" pitchFamily="34" charset="-122"/>
              </a:rPr>
              <a:t>Technology and Systems Headquarters</a:t>
            </a:r>
            <a:r>
              <a:rPr lang="en-US" altLang="zh-CN" sz="980" dirty="0">
                <a:latin typeface="微软雅黑" panose="020B0503020204020204" pitchFamily="34" charset="-122"/>
                <a:ea typeface="微软雅黑" panose="020B0503020204020204" pitchFamily="34" charset="-122"/>
              </a:rPr>
              <a:t>, responsible for building the technological foundation, data systems, engineering tools and global collaboration system, while incubating branch nodes in mainland China, North Korea and Mongolia.</a:t>
            </a:r>
            <a:endParaRPr sz="980" dirty="0">
              <a:latin typeface="微软雅黑" panose="020B0503020204020204" pitchFamily="34" charset="-122"/>
              <a:ea typeface="微软雅黑" panose="020B0503020204020204" pitchFamily="34" charset="-122"/>
            </a:endParaRPr>
          </a:p>
        </p:txBody>
      </p:sp>
      <p:sp>
        <p:nvSpPr>
          <p:cNvPr id="83" name="TextBox 12"/>
          <p:cNvSpPr txBox="1"/>
          <p:nvPr/>
        </p:nvSpPr>
        <p:spPr>
          <a:xfrm>
            <a:off x="1923956" y="3375405"/>
            <a:ext cx="3868330" cy="114608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Proposed as the </a:t>
            </a:r>
            <a:r>
              <a:rPr lang="en-US" altLang="zh-CN" sz="984" b="1" dirty="0">
                <a:solidFill>
                  <a:srgbClr val="D6B66A"/>
                </a:solidFill>
                <a:latin typeface="微软雅黑" panose="020B0503020204020204" pitchFamily="34" charset="-122"/>
                <a:ea typeface="微软雅黑" panose="020B0503020204020204" pitchFamily="34" charset="-122"/>
              </a:rPr>
              <a:t>Global Content and Multilingual Headquarters</a:t>
            </a:r>
            <a:r>
              <a:rPr lang="en-US" altLang="zh-CN" sz="984" dirty="0">
                <a:latin typeface="微软雅黑" panose="020B0503020204020204" pitchFamily="34" charset="-122"/>
                <a:ea typeface="微软雅黑" panose="020B0503020204020204" pitchFamily="34" charset="-122"/>
              </a:rPr>
              <a:t>, responsible for global content access and multilingual coordination, while also handling matters for languages that have not yet established dedicated translation centers.</a:t>
            </a:r>
            <a:endParaRPr sz="1200" dirty="0">
              <a:latin typeface="微软雅黑" panose="020B0503020204020204" pitchFamily="34" charset="-122"/>
              <a:ea typeface="微软雅黑" panose="020B0503020204020204" pitchFamily="34" charset="-122"/>
            </a:endParaRPr>
          </a:p>
        </p:txBody>
      </p:sp>
      <p:sp>
        <p:nvSpPr>
          <p:cNvPr id="84" name="TextBox 12"/>
          <p:cNvSpPr txBox="1"/>
          <p:nvPr/>
        </p:nvSpPr>
        <p:spPr>
          <a:xfrm>
            <a:off x="7488281" y="3390362"/>
            <a:ext cx="3868330" cy="10756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Proposed as the </a:t>
            </a:r>
            <a:r>
              <a:rPr lang="en-US" altLang="zh-CN" sz="900" b="1" dirty="0">
                <a:solidFill>
                  <a:srgbClr val="D6B66A"/>
                </a:solidFill>
                <a:latin typeface="微软雅黑" panose="020B0503020204020204" pitchFamily="34" charset="-122"/>
                <a:ea typeface="微软雅黑" panose="020B0503020204020204" pitchFamily="34" charset="-122"/>
              </a:rPr>
              <a:t>Resource Coordination Headquarters</a:t>
            </a:r>
            <a:r>
              <a:rPr lang="en-US" altLang="zh-CN" sz="900" dirty="0">
                <a:latin typeface="微软雅黑" panose="020B0503020204020204" pitchFamily="34" charset="-122"/>
                <a:ea typeface="微软雅黑" panose="020B0503020204020204" pitchFamily="34" charset="-122"/>
              </a:rPr>
              <a:t>, responsible for coordinating capital, funds, physical materials, exhibition equipment and supply chains, while incubating branch nodes for the Arabian Peninsula, the East African trade region, Iran, Afghanistan and Pakistan.</a:t>
            </a:r>
            <a:endParaRPr sz="900" dirty="0">
              <a:latin typeface="微软雅黑" panose="020B0503020204020204" pitchFamily="34" charset="-122"/>
              <a:ea typeface="微软雅黑" panose="020B0503020204020204" pitchFamily="34" charset="-122"/>
            </a:endParaRPr>
          </a:p>
        </p:txBody>
      </p:sp>
      <p:sp>
        <p:nvSpPr>
          <p:cNvPr id="85" name="TextBox 12"/>
          <p:cNvSpPr txBox="1"/>
          <p:nvPr/>
        </p:nvSpPr>
        <p:spPr>
          <a:xfrm>
            <a:off x="1923956" y="4797474"/>
            <a:ext cx="3868330" cy="867930"/>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Proposed as the </a:t>
            </a:r>
            <a:r>
              <a:rPr lang="en-US" altLang="zh-CN" sz="900" b="1" dirty="0">
                <a:solidFill>
                  <a:srgbClr val="D6B66A"/>
                </a:solidFill>
                <a:latin typeface="微软雅黑" panose="020B0503020204020204" pitchFamily="34" charset="-122"/>
                <a:ea typeface="微软雅黑" panose="020B0503020204020204" pitchFamily="34" charset="-122"/>
              </a:rPr>
              <a:t>Global Expansion Headquarters</a:t>
            </a:r>
            <a:r>
              <a:rPr lang="en-US" altLang="zh-CN" sz="900" dirty="0">
                <a:latin typeface="微软雅黑" panose="020B0503020204020204" pitchFamily="34" charset="-122"/>
                <a:ea typeface="微软雅黑" panose="020B0503020204020204" pitchFamily="34" charset="-122"/>
              </a:rPr>
              <a:t>, responsible for the global expansion and operational standards of civilizational nodes, language translation centers and civilizational spaces, while incubating branch nodes across the eleven ASEAN countries.</a:t>
            </a:r>
            <a:endParaRPr sz="900" dirty="0">
              <a:latin typeface="微软雅黑" panose="020B0503020204020204" pitchFamily="34" charset="-122"/>
              <a:ea typeface="微软雅黑" panose="020B0503020204020204" pitchFamily="34" charset="-122"/>
            </a:endParaRPr>
          </a:p>
        </p:txBody>
      </p:sp>
      <p:sp>
        <p:nvSpPr>
          <p:cNvPr id="86" name="TextBox 12"/>
          <p:cNvSpPr txBox="1"/>
          <p:nvPr/>
        </p:nvSpPr>
        <p:spPr>
          <a:xfrm>
            <a:off x="7488281" y="4797474"/>
            <a:ext cx="3868330" cy="10756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Proposed as the </a:t>
            </a:r>
            <a:r>
              <a:rPr lang="en-US" altLang="zh-CN" sz="900" b="1" dirty="0">
                <a:solidFill>
                  <a:srgbClr val="D6B66A"/>
                </a:solidFill>
                <a:latin typeface="微软雅黑" panose="020B0503020204020204" pitchFamily="34" charset="-122"/>
                <a:ea typeface="微软雅黑" panose="020B0503020204020204" pitchFamily="34" charset="-122"/>
              </a:rPr>
              <a:t>Talent and Education Headquarters</a:t>
            </a:r>
            <a:r>
              <a:rPr lang="en-US" altLang="zh-CN" sz="900" dirty="0">
                <a:latin typeface="微软雅黑" panose="020B0503020204020204" pitchFamily="34" charset="-122"/>
                <a:ea typeface="微软雅黑" panose="020B0503020204020204" pitchFamily="34" charset="-122"/>
              </a:rPr>
              <a:t>, responsible for incubating branch nodes in France, Belgium, Luxembourg, the French-speaking regions of Switzerland, Monaco and Andorra, while also linking with Francophone Africa and the Mediterranean French-speaking cultural sphere.</a:t>
            </a:r>
            <a:endParaRPr lang="zh-CN" altLang="en-US" sz="900" dirty="0">
              <a:latin typeface="微软雅黑" panose="020B0503020204020204" pitchFamily="34" charset="-122"/>
              <a:ea typeface="微软雅黑" panose="020B0503020204020204" pitchFamily="34" charset="-122"/>
            </a:endParaRPr>
          </a:p>
        </p:txBody>
      </p:sp>
      <p:sp>
        <p:nvSpPr>
          <p:cNvPr id="38"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1059445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5" name="Rounded Rectangle 9"/>
          <p:cNvSpPr/>
          <p:nvPr/>
        </p:nvSpPr>
        <p:spPr>
          <a:xfrm>
            <a:off x="6219378" y="471085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852" y="4783661"/>
            <a:ext cx="1080000" cy="1080000"/>
          </a:xfrm>
          <a:prstGeom prst="rect">
            <a:avLst/>
          </a:prstGeom>
          <a:ln>
            <a:solidFill>
              <a:schemeClr val="bg1">
                <a:lumMod val="50000"/>
              </a:schemeClr>
            </a:solidFill>
          </a:ln>
        </p:spPr>
      </p:pic>
      <p:sp>
        <p:nvSpPr>
          <p:cNvPr id="48" name="Rounded Rectangle 9"/>
          <p:cNvSpPr/>
          <p:nvPr/>
        </p:nvSpPr>
        <p:spPr>
          <a:xfrm>
            <a:off x="6211422" y="330531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9852" y="3381294"/>
            <a:ext cx="1080000" cy="1080000"/>
          </a:xfrm>
          <a:prstGeom prst="rect">
            <a:avLst/>
          </a:prstGeom>
          <a:ln>
            <a:solidFill>
              <a:schemeClr val="bg1">
                <a:lumMod val="50000"/>
              </a:schemeClr>
            </a:solidFill>
          </a:ln>
        </p:spPr>
      </p:pic>
      <p:sp>
        <p:nvSpPr>
          <p:cNvPr id="49" name="Rounded Rectangle 9"/>
          <p:cNvSpPr/>
          <p:nvPr/>
        </p:nvSpPr>
        <p:spPr>
          <a:xfrm>
            <a:off x="629098" y="4728717"/>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505" y="4797474"/>
            <a:ext cx="1080000" cy="1080000"/>
          </a:xfrm>
          <a:prstGeom prst="rect">
            <a:avLst/>
          </a:prstGeom>
          <a:ln>
            <a:solidFill>
              <a:schemeClr val="bg1">
                <a:lumMod val="50000"/>
              </a:schemeClr>
            </a:solidFill>
          </a:ln>
        </p:spPr>
      </p:pic>
      <p:sp>
        <p:nvSpPr>
          <p:cNvPr id="50" name="Rounded Rectangle 9"/>
          <p:cNvSpPr/>
          <p:nvPr/>
        </p:nvSpPr>
        <p:spPr>
          <a:xfrm>
            <a:off x="636374" y="330377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592" y="3375405"/>
            <a:ext cx="1080000" cy="1080000"/>
          </a:xfrm>
          <a:prstGeom prst="rect">
            <a:avLst/>
          </a:prstGeom>
          <a:ln>
            <a:solidFill>
              <a:schemeClr val="bg1">
                <a:lumMod val="50000"/>
              </a:schemeClr>
            </a:solidFill>
          </a:ln>
        </p:spPr>
      </p:pic>
      <p:sp>
        <p:nvSpPr>
          <p:cNvPr id="51" name="Rounded Rectangle 9"/>
          <p:cNvSpPr/>
          <p:nvPr/>
        </p:nvSpPr>
        <p:spPr>
          <a:xfrm>
            <a:off x="6211423" y="1916604"/>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1857" y="1998085"/>
            <a:ext cx="1080000" cy="1080000"/>
          </a:xfrm>
          <a:prstGeom prst="rect">
            <a:avLst/>
          </a:prstGeom>
          <a:ln>
            <a:solidFill>
              <a:schemeClr val="bg1">
                <a:lumMod val="50000"/>
              </a:schemeClr>
            </a:solidFill>
          </a:ln>
        </p:spPr>
      </p:pic>
      <p:sp>
        <p:nvSpPr>
          <p:cNvPr id="54" name="Rounded Rectangle 9"/>
          <p:cNvSpPr/>
          <p:nvPr/>
        </p:nvSpPr>
        <p:spPr>
          <a:xfrm>
            <a:off x="644337" y="1917001"/>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图片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5592" y="1992904"/>
            <a:ext cx="1080000" cy="1080000"/>
          </a:xfrm>
          <a:prstGeom prst="rect">
            <a:avLst/>
          </a:prstGeom>
          <a:ln>
            <a:solidFill>
              <a:schemeClr val="bg1">
                <a:lumMod val="50000"/>
              </a:schemeClr>
            </a:solidFill>
          </a:ln>
        </p:spPr>
      </p:pic>
      <p:sp>
        <p:nvSpPr>
          <p:cNvPr id="27"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en-US" altLang="zh-CN" dirty="0" smtClean="0">
                <a:latin typeface="微软雅黑" panose="020B0503020204020204" pitchFamily="34" charset="-122"/>
                <a:ea typeface="微软雅黑" panose="020B0503020204020204" pitchFamily="34" charset="-122"/>
              </a:rPr>
              <a:t>Regional division of the 18 civilizational hub nodes</a:t>
            </a:r>
            <a:endParaRPr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600" dirty="0" smtClean="0">
                <a:solidFill>
                  <a:srgbClr val="D8B14A"/>
                </a:solidFill>
                <a:latin typeface="微软雅黑" panose="020B0503020204020204" pitchFamily="34" charset="-122"/>
                <a:ea typeface="微软雅黑" panose="020B0503020204020204" pitchFamily="34" charset="-122"/>
              </a:rPr>
              <a:t>London-Moscow-Berlin-Istanbul-Cairo-Johannesburg</a:t>
            </a:r>
            <a:endParaRPr lang="zh-CN" altLang="en-US" sz="1600" dirty="0">
              <a:solidFill>
                <a:srgbClr val="D8B14A"/>
              </a:solidFill>
              <a:latin typeface="微软雅黑" panose="020B0503020204020204" pitchFamily="34" charset="-122"/>
              <a:ea typeface="微软雅黑" panose="020B0503020204020204" pitchFamily="34" charset="-122"/>
            </a:endParaRP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18</a:t>
            </a:r>
          </a:p>
        </p:txBody>
      </p:sp>
      <p:sp>
        <p:nvSpPr>
          <p:cNvPr id="3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1" name="TextBox 35"/>
          <p:cNvSpPr txBox="1"/>
          <p:nvPr/>
        </p:nvSpPr>
        <p:spPr>
          <a:xfrm>
            <a:off x="8366760" y="6455664"/>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61" name="TextBox 3"/>
          <p:cNvSpPr txBox="1"/>
          <p:nvPr/>
        </p:nvSpPr>
        <p:spPr>
          <a:xfrm>
            <a:off x="741928" y="2758928"/>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London</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sp>
        <p:nvSpPr>
          <p:cNvPr id="63" name="TextBox 12"/>
          <p:cNvSpPr txBox="1"/>
          <p:nvPr/>
        </p:nvSpPr>
        <p:spPr>
          <a:xfrm>
            <a:off x="1919519" y="1988819"/>
            <a:ext cx="3868330" cy="112319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Incubate branch nodes in the United Kingdom and Ireland, while linking with Commonwealth countries, the international publishing system, the international copyright system, and legal and financial service </a:t>
            </a:r>
            <a:r>
              <a:rPr lang="en-US" altLang="zh-CN" sz="800" dirty="0" err="1">
                <a:latin typeface="微软雅黑" panose="020B0503020204020204" pitchFamily="34" charset="-122"/>
                <a:ea typeface="微软雅黑" panose="020B0503020204020204" pitchFamily="34" charset="-122"/>
              </a:rPr>
              <a:t>networks.Promote</a:t>
            </a:r>
            <a:r>
              <a:rPr lang="en-US" altLang="zh-CN" sz="800" dirty="0">
                <a:latin typeface="微软雅黑" panose="020B0503020204020204" pitchFamily="34" charset="-122"/>
                <a:ea typeface="微软雅黑" panose="020B0503020204020204" pitchFamily="34" charset="-122"/>
              </a:rPr>
              <a:t> the access and translation of content resources in English, Irish, Welsh, Scottish Gaelic and relevant written languages across the Commonwealth.</a:t>
            </a:r>
            <a:endParaRPr sz="800" dirty="0">
              <a:solidFill>
                <a:schemeClr val="bg1"/>
              </a:solidFill>
              <a:latin typeface="微软雅黑" panose="020B0503020204020204" pitchFamily="34" charset="-122"/>
              <a:ea typeface="微软雅黑" panose="020B0503020204020204" pitchFamily="34" charset="-122"/>
            </a:endParaRPr>
          </a:p>
        </p:txBody>
      </p:sp>
      <p:sp>
        <p:nvSpPr>
          <p:cNvPr id="64" name="TextBox 3"/>
          <p:cNvSpPr txBox="1"/>
          <p:nvPr/>
        </p:nvSpPr>
        <p:spPr>
          <a:xfrm>
            <a:off x="741928" y="4137358"/>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Berlin</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sp>
        <p:nvSpPr>
          <p:cNvPr id="78" name="TextBox 3"/>
          <p:cNvSpPr txBox="1"/>
          <p:nvPr/>
        </p:nvSpPr>
        <p:spPr>
          <a:xfrm>
            <a:off x="6309852" y="2758033"/>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Moscow</a:t>
            </a:r>
            <a:endParaRPr lang="zh-CN" altLang="en-US" sz="900" b="1" dirty="0">
              <a:solidFill>
                <a:schemeClr val="bg1"/>
              </a:solidFill>
              <a:latin typeface="微软雅黑" panose="020B0503020204020204" pitchFamily="34" charset="-122"/>
              <a:ea typeface="微软雅黑" panose="020B0503020204020204" pitchFamily="34" charset="-122"/>
            </a:endParaRPr>
          </a:p>
        </p:txBody>
      </p:sp>
      <p:sp>
        <p:nvSpPr>
          <p:cNvPr id="79" name="TextBox 3"/>
          <p:cNvSpPr txBox="1"/>
          <p:nvPr/>
        </p:nvSpPr>
        <p:spPr>
          <a:xfrm>
            <a:off x="733424" y="5588202"/>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Cairo</a:t>
            </a:r>
            <a:endParaRPr lang="en-US" altLang="zh-CN" sz="900" b="1" dirty="0">
              <a:solidFill>
                <a:schemeClr val="bg1"/>
              </a:solidFill>
              <a:latin typeface="微软雅黑" panose="020B0503020204020204" pitchFamily="34" charset="-122"/>
              <a:ea typeface="微软雅黑" panose="020B0503020204020204" pitchFamily="34" charset="-122"/>
            </a:endParaRPr>
          </a:p>
        </p:txBody>
      </p:sp>
      <p:sp>
        <p:nvSpPr>
          <p:cNvPr id="80" name="TextBox 3"/>
          <p:cNvSpPr txBox="1"/>
          <p:nvPr/>
        </p:nvSpPr>
        <p:spPr>
          <a:xfrm>
            <a:off x="6189300" y="5559358"/>
            <a:ext cx="132516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Johannesburg</a:t>
            </a:r>
            <a:endParaRPr lang="en-US" altLang="zh-CN" sz="900" b="1" dirty="0" smtClean="0">
              <a:solidFill>
                <a:schemeClr val="bg1"/>
              </a:solidFill>
              <a:latin typeface="微软雅黑" panose="020B0503020204020204" pitchFamily="34" charset="-122"/>
              <a:ea typeface="微软雅黑" panose="020B0503020204020204" pitchFamily="34" charset="-122"/>
            </a:endParaRPr>
          </a:p>
        </p:txBody>
      </p:sp>
      <p:sp>
        <p:nvSpPr>
          <p:cNvPr id="81" name="TextBox 3"/>
          <p:cNvSpPr txBox="1"/>
          <p:nvPr/>
        </p:nvSpPr>
        <p:spPr>
          <a:xfrm>
            <a:off x="6301857" y="4167683"/>
            <a:ext cx="1080000" cy="199863"/>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800" b="1" dirty="0" smtClean="0">
                <a:solidFill>
                  <a:schemeClr val="bg1"/>
                </a:solidFill>
                <a:latin typeface="微软雅黑" panose="020B0503020204020204" pitchFamily="34" charset="-122"/>
                <a:ea typeface="微软雅黑" panose="020B0503020204020204" pitchFamily="34" charset="-122"/>
              </a:rPr>
              <a:t>Istanbul</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sp>
        <p:nvSpPr>
          <p:cNvPr id="82" name="TextBox 12"/>
          <p:cNvSpPr txBox="1"/>
          <p:nvPr/>
        </p:nvSpPr>
        <p:spPr>
          <a:xfrm>
            <a:off x="7488281" y="1998085"/>
            <a:ext cx="3868330" cy="84343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Incubate branch nodes in Russia, Belarus, the five Central Asian countries and parts of Eastern Europe, while promoting the access and translation of content resources in Russian, Belarusian, Kazakh, Uzbek, Kyrgyz, Tajik, Turkmen and Cyrillic Mongolian.</a:t>
            </a:r>
            <a:endParaRPr sz="900" dirty="0">
              <a:latin typeface="微软雅黑" panose="020B0503020204020204" pitchFamily="34" charset="-122"/>
              <a:ea typeface="微软雅黑" panose="020B0503020204020204" pitchFamily="34" charset="-122"/>
            </a:endParaRPr>
          </a:p>
        </p:txBody>
      </p:sp>
      <p:sp>
        <p:nvSpPr>
          <p:cNvPr id="83" name="TextBox 12"/>
          <p:cNvSpPr txBox="1"/>
          <p:nvPr/>
        </p:nvSpPr>
        <p:spPr>
          <a:xfrm>
            <a:off x="1923956" y="3375405"/>
            <a:ext cx="3868330" cy="93307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Incubate and promote the access and translation of regional and written-language content resources in German, Dutch, Danish, Swedish, Norwegian, Finnish, Icelandic, Polish, Czech, Slovak and Hungarian.</a:t>
            </a:r>
            <a:endParaRPr lang="zh-CN" altLang="en-US" sz="1000" dirty="0" smtClean="0">
              <a:latin typeface="微软雅黑" panose="020B0503020204020204" pitchFamily="34" charset="-122"/>
              <a:ea typeface="微软雅黑" panose="020B0503020204020204" pitchFamily="34" charset="-122"/>
            </a:endParaRPr>
          </a:p>
        </p:txBody>
      </p:sp>
      <p:sp>
        <p:nvSpPr>
          <p:cNvPr id="84" name="TextBox 12"/>
          <p:cNvSpPr txBox="1"/>
          <p:nvPr/>
        </p:nvSpPr>
        <p:spPr>
          <a:xfrm>
            <a:off x="7488281" y="3390362"/>
            <a:ext cx="3868330" cy="93307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Incubate branch nodes in Turkey, parts of Cyprus, relevant Balkan countries, the Caucasus countries and parts of the Black Sea region, while promoting the access and translation of related regional language content.</a:t>
            </a:r>
            <a:endParaRPr lang="zh-CN" altLang="en-US" sz="1000" dirty="0" smtClean="0">
              <a:latin typeface="微软雅黑" panose="020B0503020204020204" pitchFamily="34" charset="-122"/>
              <a:ea typeface="微软雅黑" panose="020B0503020204020204" pitchFamily="34" charset="-122"/>
            </a:endParaRPr>
          </a:p>
        </p:txBody>
      </p:sp>
      <p:sp>
        <p:nvSpPr>
          <p:cNvPr id="85" name="TextBox 12"/>
          <p:cNvSpPr txBox="1"/>
          <p:nvPr/>
        </p:nvSpPr>
        <p:spPr>
          <a:xfrm>
            <a:off x="1923956" y="4797474"/>
            <a:ext cx="3868330" cy="91890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Incubate branch nodes in Egypt and North Africa, while promoting the access and translation of content resources in Arabic, Egyptian Arabic, Maghrebi Arabic, Hebrew, Amharic, Tigrinya and Somali.</a:t>
            </a:r>
            <a:endParaRPr lang="zh-CN" altLang="en-US" sz="984" dirty="0">
              <a:latin typeface="微软雅黑" panose="020B0503020204020204" pitchFamily="34" charset="-122"/>
              <a:ea typeface="微软雅黑" panose="020B0503020204020204" pitchFamily="34" charset="-122"/>
            </a:endParaRPr>
          </a:p>
        </p:txBody>
      </p:sp>
      <p:sp>
        <p:nvSpPr>
          <p:cNvPr id="86" name="TextBox 12"/>
          <p:cNvSpPr txBox="1"/>
          <p:nvPr/>
        </p:nvSpPr>
        <p:spPr>
          <a:xfrm>
            <a:off x="7488281" y="4797474"/>
            <a:ext cx="3868330" cy="702244"/>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Incubate branch nodes in South Africa and Southern Africa, while promoting the access and translation of written-language content resources across the region.</a:t>
            </a:r>
            <a:endParaRPr lang="zh-CN" altLang="en-US" sz="1000" dirty="0" smtClean="0">
              <a:latin typeface="微软雅黑" panose="020B0503020204020204" pitchFamily="34" charset="-122"/>
              <a:ea typeface="微软雅黑" panose="020B0503020204020204" pitchFamily="34" charset="-122"/>
            </a:endParaRPr>
          </a:p>
        </p:txBody>
      </p:sp>
      <p:sp>
        <p:nvSpPr>
          <p:cNvPr id="38"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7404919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5" name="Rounded Rectangle 9"/>
          <p:cNvSpPr/>
          <p:nvPr/>
        </p:nvSpPr>
        <p:spPr>
          <a:xfrm>
            <a:off x="6219378" y="471085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852" y="4787156"/>
            <a:ext cx="1080000" cy="1080000"/>
          </a:xfrm>
          <a:prstGeom prst="rect">
            <a:avLst/>
          </a:prstGeom>
          <a:ln>
            <a:solidFill>
              <a:schemeClr val="bg1">
                <a:lumMod val="50000"/>
              </a:schemeClr>
            </a:solidFill>
          </a:ln>
        </p:spPr>
      </p:pic>
      <p:sp>
        <p:nvSpPr>
          <p:cNvPr id="49" name="Rounded Rectangle 9"/>
          <p:cNvSpPr/>
          <p:nvPr/>
        </p:nvSpPr>
        <p:spPr>
          <a:xfrm>
            <a:off x="629098" y="4728717"/>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592" y="4805017"/>
            <a:ext cx="1080000" cy="1080000"/>
          </a:xfrm>
          <a:prstGeom prst="rect">
            <a:avLst/>
          </a:prstGeom>
          <a:ln>
            <a:solidFill>
              <a:schemeClr val="bg1">
                <a:lumMod val="50000"/>
              </a:schemeClr>
            </a:solidFill>
          </a:ln>
        </p:spPr>
      </p:pic>
      <p:sp>
        <p:nvSpPr>
          <p:cNvPr id="48" name="Rounded Rectangle 9"/>
          <p:cNvSpPr/>
          <p:nvPr/>
        </p:nvSpPr>
        <p:spPr>
          <a:xfrm>
            <a:off x="6211422" y="330531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9852" y="3383574"/>
            <a:ext cx="1080000" cy="1080000"/>
          </a:xfrm>
          <a:prstGeom prst="rect">
            <a:avLst/>
          </a:prstGeom>
          <a:ln>
            <a:solidFill>
              <a:schemeClr val="bg1">
                <a:lumMod val="50000"/>
              </a:schemeClr>
            </a:solidFill>
          </a:ln>
        </p:spPr>
      </p:pic>
      <p:sp>
        <p:nvSpPr>
          <p:cNvPr id="50" name="Rounded Rectangle 9"/>
          <p:cNvSpPr/>
          <p:nvPr/>
        </p:nvSpPr>
        <p:spPr>
          <a:xfrm>
            <a:off x="636374" y="3303776"/>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592" y="3379039"/>
            <a:ext cx="1080000" cy="1080000"/>
          </a:xfrm>
          <a:prstGeom prst="rect">
            <a:avLst/>
          </a:prstGeom>
          <a:ln>
            <a:solidFill>
              <a:schemeClr val="bg1">
                <a:lumMod val="50000"/>
              </a:schemeClr>
            </a:solidFill>
          </a:ln>
        </p:spPr>
      </p:pic>
      <p:sp>
        <p:nvSpPr>
          <p:cNvPr id="51" name="Rounded Rectangle 9"/>
          <p:cNvSpPr/>
          <p:nvPr/>
        </p:nvSpPr>
        <p:spPr>
          <a:xfrm>
            <a:off x="6211423" y="1916604"/>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1857" y="1998085"/>
            <a:ext cx="1080000" cy="1080000"/>
          </a:xfrm>
          <a:prstGeom prst="rect">
            <a:avLst/>
          </a:prstGeom>
          <a:ln>
            <a:solidFill>
              <a:schemeClr val="bg1">
                <a:lumMod val="50000"/>
              </a:schemeClr>
            </a:solidFill>
          </a:ln>
        </p:spPr>
      </p:pic>
      <p:sp>
        <p:nvSpPr>
          <p:cNvPr id="54" name="Rounded Rectangle 9"/>
          <p:cNvSpPr/>
          <p:nvPr/>
        </p:nvSpPr>
        <p:spPr>
          <a:xfrm>
            <a:off x="644337" y="1917001"/>
            <a:ext cx="5354237" cy="1232600"/>
          </a:xfrm>
          <a:prstGeom prst="roundRect">
            <a:avLst/>
          </a:prstGeom>
          <a:solidFill>
            <a:srgbClr val="07162B">
              <a:alpha val="30000"/>
            </a:srgbClr>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图片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5592" y="1992904"/>
            <a:ext cx="1080000" cy="1080000"/>
          </a:xfrm>
          <a:prstGeom prst="rect">
            <a:avLst/>
          </a:prstGeom>
          <a:ln>
            <a:solidFill>
              <a:schemeClr val="bg1">
                <a:lumMod val="50000"/>
              </a:schemeClr>
            </a:solidFill>
          </a:ln>
        </p:spPr>
      </p:pic>
      <p:sp>
        <p:nvSpPr>
          <p:cNvPr id="27"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en-US" altLang="zh-CN" dirty="0" smtClean="0">
                <a:latin typeface="微软雅黑" panose="020B0503020204020204" pitchFamily="34" charset="-122"/>
                <a:ea typeface="微软雅黑" panose="020B0503020204020204" pitchFamily="34" charset="-122"/>
              </a:rPr>
              <a:t>Regional division of the 18 civilizational hub nodes</a:t>
            </a:r>
            <a:endParaRPr dirty="0">
              <a:latin typeface="微软雅黑" panose="020B0503020204020204" pitchFamily="34" charset="-122"/>
              <a:ea typeface="微软雅黑" panose="020B0503020204020204" pitchFamily="34" charset="-122"/>
            </a:endParaRPr>
          </a:p>
        </p:txBody>
      </p:sp>
      <p:sp>
        <p:nvSpPr>
          <p:cNvPr id="28"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600" dirty="0" smtClean="0">
                <a:solidFill>
                  <a:srgbClr val="D8B14A"/>
                </a:solidFill>
                <a:latin typeface="微软雅黑" panose="020B0503020204020204" pitchFamily="34" charset="-122"/>
                <a:ea typeface="微软雅黑" panose="020B0503020204020204" pitchFamily="34" charset="-122"/>
              </a:rPr>
              <a:t>Tokyo-New Delhi-Los Angeles-Mexico City-São Paulo-Sydney</a:t>
            </a:r>
            <a:endParaRPr lang="zh-CN" altLang="en-US" sz="1600" dirty="0">
              <a:solidFill>
                <a:srgbClr val="D8B14A"/>
              </a:solidFill>
              <a:latin typeface="微软雅黑" panose="020B0503020204020204" pitchFamily="34" charset="-122"/>
              <a:ea typeface="微软雅黑" panose="020B0503020204020204" pitchFamily="34" charset="-122"/>
            </a:endParaRPr>
          </a:p>
        </p:txBody>
      </p:sp>
      <p:sp>
        <p:nvSpPr>
          <p:cNvPr id="29"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19</a:t>
            </a:r>
          </a:p>
        </p:txBody>
      </p:sp>
      <p:sp>
        <p:nvSpPr>
          <p:cNvPr id="3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2" name="图片 4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1" name="TextBox 35"/>
          <p:cNvSpPr txBox="1"/>
          <p:nvPr/>
        </p:nvSpPr>
        <p:spPr>
          <a:xfrm>
            <a:off x="8366760" y="6455664"/>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61" name="TextBox 3"/>
          <p:cNvSpPr txBox="1"/>
          <p:nvPr/>
        </p:nvSpPr>
        <p:spPr>
          <a:xfrm>
            <a:off x="741928" y="2758928"/>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Tokyo</a:t>
            </a:r>
            <a:endParaRPr lang="en-US" altLang="zh-CN" sz="900" b="1" dirty="0">
              <a:solidFill>
                <a:schemeClr val="bg1"/>
              </a:solidFill>
              <a:latin typeface="微软雅黑" panose="020B0503020204020204" pitchFamily="34" charset="-122"/>
              <a:ea typeface="微软雅黑" panose="020B0503020204020204" pitchFamily="34" charset="-122"/>
            </a:endParaRPr>
          </a:p>
        </p:txBody>
      </p:sp>
      <p:sp>
        <p:nvSpPr>
          <p:cNvPr id="63" name="TextBox 12"/>
          <p:cNvSpPr txBox="1"/>
          <p:nvPr/>
        </p:nvSpPr>
        <p:spPr>
          <a:xfrm>
            <a:off x="1919519" y="1988819"/>
            <a:ext cx="3868330" cy="69172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Incubate branch nodes in Japan and South Korea, while promoting the access and translation of Japanese and Korean content.</a:t>
            </a:r>
            <a:endParaRPr lang="zh-CN" altLang="en-US" sz="984" dirty="0" smtClean="0">
              <a:latin typeface="微软雅黑" panose="020B0503020204020204" pitchFamily="34" charset="-122"/>
              <a:ea typeface="微软雅黑" panose="020B0503020204020204" pitchFamily="34" charset="-122"/>
            </a:endParaRPr>
          </a:p>
        </p:txBody>
      </p:sp>
      <p:sp>
        <p:nvSpPr>
          <p:cNvPr id="64" name="TextBox 3"/>
          <p:cNvSpPr txBox="1"/>
          <p:nvPr/>
        </p:nvSpPr>
        <p:spPr>
          <a:xfrm>
            <a:off x="696292" y="4137358"/>
            <a:ext cx="1177591" cy="244682"/>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Los Angeles</a:t>
            </a:r>
          </a:p>
        </p:txBody>
      </p:sp>
      <p:sp>
        <p:nvSpPr>
          <p:cNvPr id="78" name="TextBox 3"/>
          <p:cNvSpPr txBox="1"/>
          <p:nvPr/>
        </p:nvSpPr>
        <p:spPr>
          <a:xfrm>
            <a:off x="6309852" y="2758033"/>
            <a:ext cx="1080000" cy="244682"/>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New Delhi</a:t>
            </a:r>
          </a:p>
        </p:txBody>
      </p:sp>
      <p:sp>
        <p:nvSpPr>
          <p:cNvPr id="79" name="TextBox 3"/>
          <p:cNvSpPr txBox="1"/>
          <p:nvPr/>
        </p:nvSpPr>
        <p:spPr>
          <a:xfrm>
            <a:off x="6309852" y="4150951"/>
            <a:ext cx="1080000" cy="221599"/>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800" b="1" dirty="0" smtClean="0">
                <a:solidFill>
                  <a:schemeClr val="bg1"/>
                </a:solidFill>
                <a:latin typeface="微软雅黑" panose="020B0503020204020204" pitchFamily="34" charset="-122"/>
                <a:ea typeface="微软雅黑" panose="020B0503020204020204" pitchFamily="34" charset="-122"/>
              </a:rPr>
              <a:t>Mexico City</a:t>
            </a:r>
          </a:p>
        </p:txBody>
      </p:sp>
      <p:sp>
        <p:nvSpPr>
          <p:cNvPr id="80" name="TextBox 3"/>
          <p:cNvSpPr txBox="1"/>
          <p:nvPr/>
        </p:nvSpPr>
        <p:spPr>
          <a:xfrm>
            <a:off x="745592" y="5564283"/>
            <a:ext cx="1080000" cy="244682"/>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São Paulo</a:t>
            </a:r>
          </a:p>
        </p:txBody>
      </p:sp>
      <p:sp>
        <p:nvSpPr>
          <p:cNvPr id="81" name="TextBox 3"/>
          <p:cNvSpPr txBox="1"/>
          <p:nvPr/>
        </p:nvSpPr>
        <p:spPr>
          <a:xfrm>
            <a:off x="6309852" y="5564283"/>
            <a:ext cx="1080000" cy="220188"/>
          </a:xfrm>
          <a:prstGeom prst="rect">
            <a:avLst/>
          </a:prstGeom>
          <a:noFill/>
        </p:spPr>
        <p:txBody>
          <a:bodyPr wrap="square" lIns="18288" tIns="18288" rIns="18288" bIns="18288">
            <a:spAutoFit/>
          </a:bodyPr>
          <a:lstStyle/>
          <a:p>
            <a:pPr algn="ctr">
              <a:lnSpc>
                <a:spcPct val="150000"/>
              </a:lnSpc>
              <a:defRPr sz="1100" b="0">
                <a:solidFill>
                  <a:srgbClr val="B8C7DE"/>
                </a:solidFill>
                <a:latin typeface="Microsoft YaHei"/>
              </a:defRPr>
            </a:pPr>
            <a:r>
              <a:rPr lang="zh-CN" altLang="en-US" sz="900" b="1" dirty="0" smtClean="0">
                <a:solidFill>
                  <a:schemeClr val="bg1"/>
                </a:solidFill>
                <a:latin typeface="微软雅黑" panose="020B0503020204020204" pitchFamily="34" charset="-122"/>
                <a:ea typeface="微软雅黑" panose="020B0503020204020204" pitchFamily="34" charset="-122"/>
              </a:rPr>
              <a:t>Sydney</a:t>
            </a:r>
            <a:endParaRPr lang="en-US" altLang="zh-CN" sz="900" b="1" dirty="0">
              <a:solidFill>
                <a:schemeClr val="bg1"/>
              </a:solidFill>
              <a:latin typeface="微软雅黑" panose="020B0503020204020204" pitchFamily="34" charset="-122"/>
              <a:ea typeface="微软雅黑" panose="020B0503020204020204" pitchFamily="34" charset="-122"/>
            </a:endParaRPr>
          </a:p>
        </p:txBody>
      </p:sp>
      <p:sp>
        <p:nvSpPr>
          <p:cNvPr id="82" name="TextBox 12"/>
          <p:cNvSpPr txBox="1"/>
          <p:nvPr/>
        </p:nvSpPr>
        <p:spPr>
          <a:xfrm>
            <a:off x="7488281" y="1998085"/>
            <a:ext cx="3868330" cy="93307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Incubate branch nodes in India, Nepal, Bhutan, Bangladesh, Sri Lanka and the Maldives, while promoting the access and translation of written-language content resources across the region.</a:t>
            </a:r>
            <a:endParaRPr lang="zh-CN" altLang="en-US" sz="1000" dirty="0" smtClean="0">
              <a:latin typeface="微软雅黑" panose="020B0503020204020204" pitchFamily="34" charset="-122"/>
              <a:ea typeface="微软雅黑" panose="020B0503020204020204" pitchFamily="34" charset="-122"/>
            </a:endParaRPr>
          </a:p>
        </p:txBody>
      </p:sp>
      <p:sp>
        <p:nvSpPr>
          <p:cNvPr id="83" name="TextBox 12"/>
          <p:cNvSpPr txBox="1"/>
          <p:nvPr/>
        </p:nvSpPr>
        <p:spPr>
          <a:xfrm>
            <a:off x="1923956" y="3375405"/>
            <a:ext cx="3868330" cy="91890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Incubate branch nodes in the United States, Canada, Jamaica, Barbados, Guyana, Trinidad and Tobago, and the Bahamas, while promoting the access and translation of English-language content from North America.</a:t>
            </a:r>
            <a:endParaRPr lang="zh-CN" altLang="en-US" sz="984" dirty="0" smtClean="0">
              <a:latin typeface="微软雅黑" panose="020B0503020204020204" pitchFamily="34" charset="-122"/>
              <a:ea typeface="微软雅黑" panose="020B0503020204020204" pitchFamily="34" charset="-122"/>
            </a:endParaRPr>
          </a:p>
        </p:txBody>
      </p:sp>
      <p:sp>
        <p:nvSpPr>
          <p:cNvPr id="84" name="TextBox 12"/>
          <p:cNvSpPr txBox="1"/>
          <p:nvPr/>
        </p:nvSpPr>
        <p:spPr>
          <a:xfrm>
            <a:off x="7488281" y="3390362"/>
            <a:ext cx="3868330" cy="105118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Incubate branch nodes in Mexico, the Spanish-speaking regions of Central America, the Spanish-speaking Caribbean, Colombia, Venezuela, Ecuador, Peru and Bolivia, while promoting the access and translation of content resources in American Spanish, Mayan languages, </a:t>
            </a:r>
            <a:r>
              <a:rPr lang="en-US" altLang="zh-CN" sz="900" dirty="0" err="1">
                <a:latin typeface="微软雅黑" panose="020B0503020204020204" pitchFamily="34" charset="-122"/>
                <a:ea typeface="微软雅黑" panose="020B0503020204020204" pitchFamily="34" charset="-122"/>
              </a:rPr>
              <a:t>Nahuatl</a:t>
            </a:r>
            <a:r>
              <a:rPr lang="en-US" altLang="zh-CN" sz="900" dirty="0">
                <a:latin typeface="微软雅黑" panose="020B0503020204020204" pitchFamily="34" charset="-122"/>
                <a:ea typeface="微软雅黑" panose="020B0503020204020204" pitchFamily="34" charset="-122"/>
              </a:rPr>
              <a:t> and Andean languages.</a:t>
            </a:r>
            <a:endParaRPr lang="zh-CN" altLang="en-US" sz="900" dirty="0" smtClean="0">
              <a:latin typeface="微软雅黑" panose="020B0503020204020204" pitchFamily="34" charset="-122"/>
              <a:ea typeface="微软雅黑" panose="020B0503020204020204" pitchFamily="34" charset="-122"/>
            </a:endParaRPr>
          </a:p>
        </p:txBody>
      </p:sp>
      <p:sp>
        <p:nvSpPr>
          <p:cNvPr id="85" name="TextBox 12"/>
          <p:cNvSpPr txBox="1"/>
          <p:nvPr/>
        </p:nvSpPr>
        <p:spPr>
          <a:xfrm>
            <a:off x="1923956" y="4797474"/>
            <a:ext cx="3868330" cy="91890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Incubate branch nodes in Brazil and other parts of South America, while promoting the access and translation of content resources in South American Portuguese, Guarani and Amazonian Indigenous languages.</a:t>
            </a:r>
            <a:endParaRPr lang="zh-CN" altLang="en-US" sz="984" dirty="0" smtClean="0">
              <a:latin typeface="微软雅黑" panose="020B0503020204020204" pitchFamily="34" charset="-122"/>
              <a:ea typeface="微软雅黑" panose="020B0503020204020204" pitchFamily="34" charset="-122"/>
            </a:endParaRPr>
          </a:p>
        </p:txBody>
      </p:sp>
      <p:sp>
        <p:nvSpPr>
          <p:cNvPr id="86" name="TextBox 12"/>
          <p:cNvSpPr txBox="1"/>
          <p:nvPr/>
        </p:nvSpPr>
        <p:spPr>
          <a:xfrm>
            <a:off x="7488281" y="4797474"/>
            <a:ext cx="3868330" cy="93307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Incubate branch nodes across Oceania, including Australia, New Zealand, Papua New Guinea, the Solomon Islands, Vanuatu and Fiji, while promoting the access and translation of regional language content.</a:t>
            </a:r>
            <a:endParaRPr lang="zh-CN" altLang="en-US" sz="1000" dirty="0" smtClean="0">
              <a:latin typeface="微软雅黑" panose="020B0503020204020204" pitchFamily="34" charset="-122"/>
              <a:ea typeface="微软雅黑" panose="020B0503020204020204" pitchFamily="34" charset="-122"/>
            </a:endParaRPr>
          </a:p>
        </p:txBody>
      </p:sp>
      <p:sp>
        <p:nvSpPr>
          <p:cNvPr id="38"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9742854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084152" y="270010"/>
            <a:ext cx="4178883"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sp>
        <p:nvSpPr>
          <p:cNvPr id="5" name="TextBox 4"/>
          <p:cNvSpPr txBox="1"/>
          <p:nvPr/>
        </p:nvSpPr>
        <p:spPr>
          <a:xfrm>
            <a:off x="594360" y="658368"/>
            <a:ext cx="7219071"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3000" b="1" dirty="0" smtClean="0">
                <a:latin typeface="微软雅黑" panose="020B0503020204020204" pitchFamily="34" charset="-122"/>
                <a:ea typeface="微软雅黑" panose="020B0503020204020204" pitchFamily="34" charset="-122"/>
              </a:rPr>
              <a:t>Origin: A 3,600-meter Grand Scroll</a:t>
            </a:r>
            <a:endParaRPr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6646516" cy="238848"/>
          </a:xfrm>
          <a:prstGeom prst="rect">
            <a:avLst/>
          </a:prstGeom>
          <a:noFill/>
        </p:spPr>
        <p:txBody>
          <a:bodyPr wrap="square" lIns="18288" tIns="18288" rIns="18288" bIns="18288">
            <a:spAutoFit/>
          </a:bodyPr>
          <a:lstStyle/>
          <a:p>
            <a:r>
              <a:rPr lang="zh-CN" altLang="en-US" sz="1312" dirty="0">
                <a:solidFill>
                  <a:srgbClr val="D6B66A"/>
                </a:solidFill>
                <a:latin typeface="微软雅黑" panose="020B0503020204020204" pitchFamily="34" charset="-122"/>
                <a:ea typeface="微软雅黑" panose="020B0503020204020204" pitchFamily="34" charset="-122"/>
              </a:rPr>
              <a:t>From ten years of intellectual practice to the launch of a civilizational initiative</a:t>
            </a: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15"/>
          <p:cNvSpPr txBox="1"/>
          <p:nvPr/>
        </p:nvSpPr>
        <p:spPr>
          <a:xfrm>
            <a:off x="594360" y="1846403"/>
            <a:ext cx="6251917" cy="1107996"/>
          </a:xfrm>
          <a:prstGeom prst="rect">
            <a:avLst/>
          </a:prstGeom>
          <a:noFill/>
        </p:spPr>
        <p:txBody>
          <a:bodyPr wrap="square" lIns="0" tIns="0" rIns="0" bIns="0">
            <a:spAutoFit/>
          </a:bodyPr>
          <a:lstStyle/>
          <a:p>
            <a:pPr>
              <a:lnSpc>
                <a:spcPct val="150000"/>
              </a:lnSpc>
            </a:pPr>
            <a:r>
              <a:rPr lang="zh-CN" altLang="en-US" sz="984" dirty="0">
                <a:solidFill>
                  <a:schemeClr val="bg1"/>
                </a:solidFill>
                <a:latin typeface="微软雅黑" panose="020B0503020204020204" pitchFamily="34" charset="-122"/>
                <a:ea typeface="微软雅黑" panose="020B0503020204020204" pitchFamily="34" charset="-122"/>
              </a:rPr>
              <a:t>Initiator: Hua Zhongping
He used writing as a way to train thinking and refine the mind.
Over ten years, he read and transcribed classics, gradually completing several thousand meters of Chinese classical scrolls.
Through long-term writing, organization and intellectual practice, he formed the basic idea for launching the Huaven Civilization Initiative.</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endParaRPr sz="1200"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1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4717415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3000" dirty="0" smtClean="0">
                <a:latin typeface="微软雅黑" panose="020B0503020204020204" pitchFamily="34" charset="-122"/>
                <a:ea typeface="微软雅黑" panose="020B0503020204020204" pitchFamily="34" charset="-122"/>
              </a:rPr>
              <a:t>Infrastructure of hub nodes: Civilizational Space</a:t>
            </a:r>
            <a:endParaRPr sz="30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83154"/>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312" dirty="0" smtClean="0">
                <a:latin typeface="微软雅黑" panose="020B0503020204020204" pitchFamily="34" charset="-122"/>
                <a:ea typeface="微软雅黑" panose="020B0503020204020204" pitchFamily="34" charset="-122"/>
              </a:rPr>
              <a:t>Use a single space of over 100,000 m² to carry the seeing, experiencing, thinking and transformation of civilizational achievements.</a:t>
            </a:r>
            <a:endParaRPr sz="1600" dirty="0">
              <a:latin typeface="微软雅黑" panose="020B0503020204020204" pitchFamily="34" charset="-122"/>
              <a:ea typeface="微软雅黑" panose="020B0503020204020204" pitchFamily="34" charset="-122"/>
            </a:endParaRPr>
          </a:p>
        </p:txBody>
      </p:sp>
      <p:sp>
        <p:nvSpPr>
          <p:cNvPr id="8" name="Rounded Rectangle 7"/>
          <p:cNvSpPr/>
          <p:nvPr/>
        </p:nvSpPr>
        <p:spPr>
          <a:xfrm>
            <a:off x="5632983" y="1882680"/>
            <a:ext cx="5984501" cy="60246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7995263" y="1952056"/>
            <a:ext cx="54864" cy="487742"/>
          </a:xfrm>
          <a:prstGeom prst="round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2"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20</a:t>
            </a:r>
            <a:endParaRPr dirty="0"/>
          </a:p>
        </p:txBody>
      </p:sp>
      <p:sp>
        <p:nvSpPr>
          <p:cNvPr id="23" name="Rectangle 8"/>
          <p:cNvSpPr/>
          <p:nvPr/>
        </p:nvSpPr>
        <p:spPr>
          <a:xfrm>
            <a:off x="3063475" y="1672311"/>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9"/>
          <p:cNvSpPr/>
          <p:nvPr/>
        </p:nvSpPr>
        <p:spPr>
          <a:xfrm>
            <a:off x="3884882" y="1672311"/>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10"/>
          <p:cNvSpPr/>
          <p:nvPr/>
        </p:nvSpPr>
        <p:spPr>
          <a:xfrm>
            <a:off x="2242068" y="1676883"/>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594360" y="1683536"/>
            <a:ext cx="720000" cy="36576"/>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1420661" y="1683536"/>
            <a:ext cx="720000" cy="36576"/>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12"/>
          <p:cNvSpPr txBox="1"/>
          <p:nvPr/>
        </p:nvSpPr>
        <p:spPr>
          <a:xfrm>
            <a:off x="8191892" y="1945139"/>
            <a:ext cx="3228963" cy="49128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smtClean="0">
                <a:latin typeface="微软雅黑" panose="020B0503020204020204" pitchFamily="34" charset="-122"/>
                <a:ea typeface="微软雅黑" panose="020B0503020204020204" pitchFamily="34" charset="-122"/>
              </a:rPr>
              <a:t>100,000 m²+ single-building scale to form large-scale civilizational experience infrastructure</a:t>
            </a:r>
            <a:endParaRPr sz="1200" dirty="0">
              <a:latin typeface="微软雅黑" panose="020B0503020204020204" pitchFamily="34" charset="-122"/>
              <a:ea typeface="微软雅黑" panose="020B0503020204020204" pitchFamily="34" charset="-122"/>
            </a:endParaRPr>
          </a:p>
        </p:txBody>
      </p:sp>
      <p:sp>
        <p:nvSpPr>
          <p:cNvPr id="29" name="Rounded Rectangle 7"/>
          <p:cNvSpPr/>
          <p:nvPr/>
        </p:nvSpPr>
        <p:spPr>
          <a:xfrm>
            <a:off x="5632984" y="2620913"/>
            <a:ext cx="5984502" cy="60246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ounded Rectangle 7"/>
          <p:cNvSpPr/>
          <p:nvPr/>
        </p:nvSpPr>
        <p:spPr>
          <a:xfrm>
            <a:off x="5632984" y="3357344"/>
            <a:ext cx="5984499" cy="60246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ounded Rectangle 7"/>
          <p:cNvSpPr/>
          <p:nvPr/>
        </p:nvSpPr>
        <p:spPr>
          <a:xfrm>
            <a:off x="5632985" y="4090879"/>
            <a:ext cx="5984498" cy="60246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7"/>
          <p:cNvSpPr/>
          <p:nvPr/>
        </p:nvSpPr>
        <p:spPr>
          <a:xfrm>
            <a:off x="5632986" y="4822969"/>
            <a:ext cx="5984496" cy="60246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274" y="2220068"/>
            <a:ext cx="4547978" cy="2917995"/>
          </a:xfrm>
          <a:prstGeom prst="rect">
            <a:avLst/>
          </a:prstGeom>
          <a:blipFill dpi="0" rotWithShape="1">
            <a:blip r:embed="rId4">
              <a:alphaModFix amt="30000"/>
            </a:blip>
            <a:srcRect/>
            <a:tile tx="0" ty="0" sx="100000" sy="100000" flip="none" algn="tl"/>
          </a:blipFill>
          <a:ln w="12700">
            <a:solidFill>
              <a:schemeClr val="tx1"/>
            </a:solidFill>
          </a:ln>
          <a:effectLst>
            <a:glow rad="228600">
              <a:schemeClr val="accent6">
                <a:satMod val="175000"/>
                <a:alpha val="40000"/>
              </a:schemeClr>
            </a:glow>
          </a:effectLst>
        </p:spPr>
      </p:pic>
      <p:sp>
        <p:nvSpPr>
          <p:cNvPr id="33" name="Rounded Rectangle 8"/>
          <p:cNvSpPr/>
          <p:nvPr/>
        </p:nvSpPr>
        <p:spPr>
          <a:xfrm>
            <a:off x="8003536" y="2684854"/>
            <a:ext cx="54864" cy="48774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ounded Rectangle 8"/>
          <p:cNvSpPr/>
          <p:nvPr/>
        </p:nvSpPr>
        <p:spPr>
          <a:xfrm>
            <a:off x="8003536" y="3394019"/>
            <a:ext cx="54864" cy="487742"/>
          </a:xfrm>
          <a:prstGeom prst="round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ounded Rectangle 8"/>
          <p:cNvSpPr/>
          <p:nvPr/>
        </p:nvSpPr>
        <p:spPr>
          <a:xfrm>
            <a:off x="8008777" y="4149994"/>
            <a:ext cx="54864" cy="487742"/>
          </a:xfrm>
          <a:prstGeom prst="round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ounded Rectangle 8"/>
          <p:cNvSpPr/>
          <p:nvPr/>
        </p:nvSpPr>
        <p:spPr>
          <a:xfrm>
            <a:off x="8008777" y="4876789"/>
            <a:ext cx="54864" cy="487742"/>
          </a:xfrm>
          <a:prstGeom prst="round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12"/>
          <p:cNvSpPr txBox="1"/>
          <p:nvPr/>
        </p:nvSpPr>
        <p:spPr>
          <a:xfrm>
            <a:off x="8191892" y="2684396"/>
            <a:ext cx="3228964"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A complete exhibition of the 3,600-meter scroll, displayed in one continuous sequence from beginning to end.</a:t>
            </a:r>
            <a:endParaRPr sz="900" dirty="0">
              <a:latin typeface="微软雅黑" panose="020B0503020204020204" pitchFamily="34" charset="-122"/>
              <a:ea typeface="微软雅黑" panose="020B0503020204020204" pitchFamily="34" charset="-122"/>
            </a:endParaRPr>
          </a:p>
        </p:txBody>
      </p:sp>
      <p:sp>
        <p:nvSpPr>
          <p:cNvPr id="38" name="TextBox 12"/>
          <p:cNvSpPr txBox="1"/>
          <p:nvPr/>
        </p:nvSpPr>
        <p:spPr>
          <a:xfrm>
            <a:off x="8191892" y="3427164"/>
            <a:ext cx="3227914"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Reduce partitions and frequent scene transitions, allowing viewing, reflection and experience to unfold continuously.</a:t>
            </a:r>
            <a:endParaRPr sz="900" dirty="0">
              <a:latin typeface="微软雅黑" panose="020B0503020204020204" pitchFamily="34" charset="-122"/>
              <a:ea typeface="微软雅黑" panose="020B0503020204020204" pitchFamily="34" charset="-122"/>
            </a:endParaRPr>
          </a:p>
        </p:txBody>
      </p:sp>
      <p:sp>
        <p:nvSpPr>
          <p:cNvPr id="39" name="TextBox 12"/>
          <p:cNvSpPr txBox="1"/>
          <p:nvPr/>
        </p:nvSpPr>
        <p:spPr>
          <a:xfrm>
            <a:off x="8191892" y="4183917"/>
            <a:ext cx="3227914" cy="38452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From macro-level civilizational landscapes to micro-level detailed observation, train multi-layered understanding capabilities.</a:t>
            </a:r>
            <a:endParaRPr sz="800" dirty="0">
              <a:latin typeface="微软雅黑" panose="020B0503020204020204" pitchFamily="34" charset="-122"/>
              <a:ea typeface="微软雅黑" panose="020B0503020204020204" pitchFamily="34" charset="-122"/>
            </a:endParaRPr>
          </a:p>
        </p:txBody>
      </p:sp>
      <p:sp>
        <p:nvSpPr>
          <p:cNvPr id="40" name="TextBox 12"/>
          <p:cNvSpPr txBox="1"/>
          <p:nvPr/>
        </p:nvSpPr>
        <p:spPr>
          <a:xfrm>
            <a:off x="8191892" y="4892523"/>
            <a:ext cx="3227914" cy="4279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a:latin typeface="微软雅黑" panose="020B0503020204020204" pitchFamily="34" charset="-122"/>
                <a:ea typeface="微软雅黑" panose="020B0503020204020204" pitchFamily="34" charset="-122"/>
              </a:rPr>
              <a:t>Through viewing, experiencing, identifying, questioning and creating, transform cognition into capability.</a:t>
            </a:r>
            <a:endParaRPr sz="900" dirty="0">
              <a:latin typeface="微软雅黑" panose="020B0503020204020204" pitchFamily="34" charset="-122"/>
              <a:ea typeface="微软雅黑" panose="020B0503020204020204" pitchFamily="34" charset="-122"/>
            </a:endParaRPr>
          </a:p>
        </p:txBody>
      </p:sp>
      <p:sp>
        <p:nvSpPr>
          <p:cNvPr id="41" name="TextBox 37"/>
          <p:cNvSpPr txBox="1"/>
          <p:nvPr/>
        </p:nvSpPr>
        <p:spPr>
          <a:xfrm>
            <a:off x="594360" y="5942151"/>
            <a:ext cx="11023122" cy="238655"/>
          </a:xfrm>
          <a:prstGeom prst="rect">
            <a:avLst/>
          </a:prstGeom>
          <a:noFill/>
        </p:spPr>
        <p:txBody>
          <a:bodyPr wrap="square" lIns="27432" tIns="27432" rIns="27432" bIns="27432" anchor="t">
            <a:spAutoFit/>
          </a:bodyPr>
          <a:lstStyle/>
          <a:p>
            <a:pPr algn="ctr">
              <a:lnSpc>
                <a:spcPct val="150000"/>
              </a:lnSpc>
            </a:pPr>
            <a:r>
              <a:rPr lang="en-US" altLang="zh-CN" sz="900" dirty="0">
                <a:solidFill>
                  <a:srgbClr val="D6B66A"/>
                </a:solidFill>
                <a:latin typeface="微软雅黑" panose="020B0503020204020204" pitchFamily="34" charset="-122"/>
                <a:ea typeface="微软雅黑" panose="020B0503020204020204" pitchFamily="34" charset="-122"/>
              </a:rPr>
              <a:t>Civilizational Space connects global museums by exhibiting replicas of major cultural treasures, showcasing world civilization, and guiding visitors to the institutions that house the originals.</a:t>
            </a:r>
            <a:endParaRPr sz="900" b="0" dirty="0">
              <a:solidFill>
                <a:srgbClr val="D6B66A"/>
              </a:solidFill>
              <a:latin typeface="微软雅黑" panose="020B0503020204020204" pitchFamily="34" charset="-122"/>
              <a:ea typeface="微软雅黑" panose="020B0503020204020204" pitchFamily="34" charset="-122"/>
            </a:endParaRPr>
          </a:p>
        </p:txBody>
      </p:sp>
      <p:sp>
        <p:nvSpPr>
          <p:cNvPr id="42"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3" name="TextBox 3"/>
          <p:cNvSpPr txBox="1"/>
          <p:nvPr/>
        </p:nvSpPr>
        <p:spPr>
          <a:xfrm>
            <a:off x="5744472" y="2042334"/>
            <a:ext cx="2109026" cy="190821"/>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b="1" dirty="0">
                <a:latin typeface="微软雅黑" panose="020B0503020204020204" pitchFamily="34" charset="-122"/>
                <a:ea typeface="微软雅黑" panose="020B0503020204020204" pitchFamily="34" charset="-122"/>
              </a:rPr>
              <a:t>Super-Large Single-Site Space</a:t>
            </a:r>
            <a:endParaRPr sz="1000" b="1" dirty="0">
              <a:latin typeface="微软雅黑" panose="020B0503020204020204" pitchFamily="34" charset="-122"/>
              <a:ea typeface="微软雅黑" panose="020B0503020204020204" pitchFamily="34" charset="-122"/>
            </a:endParaRPr>
          </a:p>
        </p:txBody>
      </p:sp>
      <p:sp>
        <p:nvSpPr>
          <p:cNvPr id="45" name="TextBox 3"/>
          <p:cNvSpPr txBox="1"/>
          <p:nvPr/>
        </p:nvSpPr>
        <p:spPr>
          <a:xfrm>
            <a:off x="5744472" y="2766404"/>
            <a:ext cx="2109026" cy="344710"/>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b="1" dirty="0">
                <a:latin typeface="微软雅黑" panose="020B0503020204020204" pitchFamily="34" charset="-122"/>
                <a:ea typeface="微软雅黑" panose="020B0503020204020204" pitchFamily="34" charset="-122"/>
              </a:rPr>
              <a:t>Ultra-Long Kilometer-Scale Exhibition Wall</a:t>
            </a:r>
            <a:endParaRPr sz="1000" b="1" dirty="0">
              <a:latin typeface="微软雅黑" panose="020B0503020204020204" pitchFamily="34" charset="-122"/>
              <a:ea typeface="微软雅黑" panose="020B0503020204020204" pitchFamily="34" charset="-122"/>
            </a:endParaRPr>
          </a:p>
        </p:txBody>
      </p:sp>
      <p:sp>
        <p:nvSpPr>
          <p:cNvPr id="49" name="TextBox 3"/>
          <p:cNvSpPr txBox="1"/>
          <p:nvPr/>
        </p:nvSpPr>
        <p:spPr>
          <a:xfrm>
            <a:off x="5763747" y="3543131"/>
            <a:ext cx="2109026" cy="175433"/>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900" b="1" dirty="0">
                <a:latin typeface="微软雅黑" panose="020B0503020204020204" pitchFamily="34" charset="-122"/>
                <a:ea typeface="微软雅黑" panose="020B0503020204020204" pitchFamily="34" charset="-122"/>
              </a:rPr>
              <a:t>Immersive Continuous Experience</a:t>
            </a:r>
            <a:endParaRPr sz="900" b="1" dirty="0">
              <a:latin typeface="微软雅黑" panose="020B0503020204020204" pitchFamily="34" charset="-122"/>
              <a:ea typeface="微软雅黑" panose="020B0503020204020204" pitchFamily="34" charset="-122"/>
            </a:endParaRPr>
          </a:p>
        </p:txBody>
      </p:sp>
      <p:sp>
        <p:nvSpPr>
          <p:cNvPr id="50" name="TextBox 3"/>
          <p:cNvSpPr txBox="1"/>
          <p:nvPr/>
        </p:nvSpPr>
        <p:spPr>
          <a:xfrm>
            <a:off x="5763747" y="4285705"/>
            <a:ext cx="2109026" cy="344710"/>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b="1" dirty="0">
                <a:latin typeface="微软雅黑" panose="020B0503020204020204" pitchFamily="34" charset="-122"/>
                <a:ea typeface="微软雅黑" panose="020B0503020204020204" pitchFamily="34" charset="-122"/>
              </a:rPr>
              <a:t>Integration of Macro and Micro Perspectives</a:t>
            </a:r>
            <a:endParaRPr sz="1000" b="1" dirty="0">
              <a:latin typeface="微软雅黑" panose="020B0503020204020204" pitchFamily="34" charset="-122"/>
              <a:ea typeface="微软雅黑" panose="020B0503020204020204" pitchFamily="34" charset="-122"/>
            </a:endParaRPr>
          </a:p>
        </p:txBody>
      </p:sp>
      <p:sp>
        <p:nvSpPr>
          <p:cNvPr id="51" name="TextBox 3"/>
          <p:cNvSpPr txBox="1"/>
          <p:nvPr/>
        </p:nvSpPr>
        <p:spPr>
          <a:xfrm>
            <a:off x="5763747" y="4956098"/>
            <a:ext cx="2109026" cy="344710"/>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b="1" dirty="0">
                <a:latin typeface="微软雅黑" panose="020B0503020204020204" pitchFamily="34" charset="-122"/>
                <a:ea typeface="微软雅黑" panose="020B0503020204020204" pitchFamily="34" charset="-122"/>
              </a:rPr>
              <a:t>From Observation to Transformation</a:t>
            </a:r>
            <a:endParaRPr sz="1000" b="1" dirty="0">
              <a:latin typeface="微软雅黑" panose="020B0503020204020204" pitchFamily="34" charset="-122"/>
              <a:ea typeface="微软雅黑" panose="020B0503020204020204" pitchFamily="34" charset="-122"/>
            </a:endParaRPr>
          </a:p>
        </p:txBody>
      </p:sp>
      <p:sp>
        <p:nvSpPr>
          <p:cNvPr id="46"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37205758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3000" dirty="0">
                <a:latin typeface="微软雅黑" panose="020B0503020204020204" pitchFamily="34" charset="-122"/>
                <a:ea typeface="微软雅黑" panose="020B0503020204020204" pitchFamily="34" charset="-122"/>
              </a:rPr>
              <a:t>What is displayed in Civilizational Space?</a:t>
            </a:r>
            <a:endParaRPr sz="30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83154"/>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600" dirty="0">
                <a:latin typeface="微软雅黑" panose="020B0503020204020204" pitchFamily="34" charset="-122"/>
                <a:ea typeface="微软雅黑" panose="020B0503020204020204" pitchFamily="34" charset="-122"/>
              </a:rPr>
              <a:t>Let classics, tools, methods, ideas and future achievements meet in one space.</a:t>
            </a:r>
            <a:endParaRPr sz="1600" dirty="0">
              <a:latin typeface="微软雅黑" panose="020B0503020204020204" pitchFamily="34" charset="-122"/>
              <a:ea typeface="微软雅黑" panose="020B0503020204020204" pitchFamily="34" charset="-122"/>
            </a:endParaRPr>
          </a:p>
        </p:txBody>
      </p:sp>
      <p:sp>
        <p:nvSpPr>
          <p:cNvPr id="21"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2"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21</a:t>
            </a:r>
            <a:endParaRPr dirty="0"/>
          </a:p>
        </p:txBody>
      </p:sp>
      <p:sp>
        <p:nvSpPr>
          <p:cNvPr id="23" name="Rectangle 8"/>
          <p:cNvSpPr/>
          <p:nvPr/>
        </p:nvSpPr>
        <p:spPr>
          <a:xfrm>
            <a:off x="3063475" y="1672311"/>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9"/>
          <p:cNvSpPr/>
          <p:nvPr/>
        </p:nvSpPr>
        <p:spPr>
          <a:xfrm>
            <a:off x="3884882" y="1672311"/>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10"/>
          <p:cNvSpPr/>
          <p:nvPr/>
        </p:nvSpPr>
        <p:spPr>
          <a:xfrm>
            <a:off x="2242068" y="1676883"/>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594360" y="1683536"/>
            <a:ext cx="720000" cy="36576"/>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1420661" y="1683536"/>
            <a:ext cx="720000" cy="36576"/>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9" name="Rounded Rectangle 9"/>
          <p:cNvSpPr/>
          <p:nvPr/>
        </p:nvSpPr>
        <p:spPr>
          <a:xfrm>
            <a:off x="6219378" y="4710856"/>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ounded Rectangle 9"/>
          <p:cNvSpPr/>
          <p:nvPr/>
        </p:nvSpPr>
        <p:spPr>
          <a:xfrm>
            <a:off x="6211422" y="3305316"/>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9"/>
          <p:cNvSpPr/>
          <p:nvPr/>
        </p:nvSpPr>
        <p:spPr>
          <a:xfrm>
            <a:off x="638525" y="4728717"/>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ounded Rectangle 9"/>
          <p:cNvSpPr/>
          <p:nvPr/>
        </p:nvSpPr>
        <p:spPr>
          <a:xfrm>
            <a:off x="642533" y="3303776"/>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Rounded Rectangle 9"/>
          <p:cNvSpPr/>
          <p:nvPr/>
        </p:nvSpPr>
        <p:spPr>
          <a:xfrm>
            <a:off x="6211423" y="1916604"/>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Rounded Rectangle 9"/>
          <p:cNvSpPr/>
          <p:nvPr/>
        </p:nvSpPr>
        <p:spPr>
          <a:xfrm>
            <a:off x="644337" y="1917001"/>
            <a:ext cx="5354237"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Rounded Rectangle 10"/>
          <p:cNvSpPr/>
          <p:nvPr/>
        </p:nvSpPr>
        <p:spPr>
          <a:xfrm>
            <a:off x="797108" y="1973461"/>
            <a:ext cx="45719" cy="1087973"/>
          </a:xfrm>
          <a:prstGeom prst="round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Rounded Rectangle 10"/>
          <p:cNvSpPr/>
          <p:nvPr/>
        </p:nvSpPr>
        <p:spPr>
          <a:xfrm>
            <a:off x="797108" y="3391861"/>
            <a:ext cx="45719" cy="1087973"/>
          </a:xfrm>
          <a:prstGeom prst="roundRect">
            <a:avLst/>
          </a:prstGeom>
          <a:solidFill>
            <a:srgbClr val="1667A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Rounded Rectangle 10"/>
          <p:cNvSpPr/>
          <p:nvPr/>
        </p:nvSpPr>
        <p:spPr>
          <a:xfrm>
            <a:off x="6361793" y="3386043"/>
            <a:ext cx="45719" cy="1087973"/>
          </a:xfrm>
          <a:prstGeom prst="roundRect">
            <a:avLst/>
          </a:prstGeom>
          <a:solidFill>
            <a:srgbClr val="D6B66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ounded Rectangle 10"/>
          <p:cNvSpPr/>
          <p:nvPr/>
        </p:nvSpPr>
        <p:spPr>
          <a:xfrm>
            <a:off x="797108" y="4783170"/>
            <a:ext cx="45719" cy="1087973"/>
          </a:xfrm>
          <a:prstGeom prst="roundRect">
            <a:avLst/>
          </a:prstGeom>
          <a:solidFill>
            <a:srgbClr val="B0182D"/>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ounded Rectangle 10"/>
          <p:cNvSpPr/>
          <p:nvPr/>
        </p:nvSpPr>
        <p:spPr>
          <a:xfrm>
            <a:off x="6361793" y="4779676"/>
            <a:ext cx="45719" cy="1087973"/>
          </a:xfrm>
          <a:prstGeom prst="round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TextBox 11"/>
          <p:cNvSpPr txBox="1"/>
          <p:nvPr/>
        </p:nvSpPr>
        <p:spPr>
          <a:xfrm>
            <a:off x="1033552" y="3426271"/>
            <a:ext cx="4772887"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en-US" altLang="zh-CN" dirty="0" smtClean="0">
                <a:solidFill>
                  <a:srgbClr val="D6B66A"/>
                </a:solidFill>
                <a:latin typeface="微软雅黑" panose="020B0503020204020204" pitchFamily="34" charset="-122"/>
                <a:ea typeface="微软雅黑" panose="020B0503020204020204" pitchFamily="34" charset="-122"/>
              </a:rPr>
              <a:t>3. Tools </a:t>
            </a:r>
            <a:r>
              <a:rPr lang="en-US" altLang="zh-CN" dirty="0">
                <a:solidFill>
                  <a:srgbClr val="D6B66A"/>
                </a:solidFill>
                <a:latin typeface="微软雅黑" panose="020B0503020204020204" pitchFamily="34" charset="-122"/>
                <a:ea typeface="微软雅黑" panose="020B0503020204020204" pitchFamily="34" charset="-122"/>
              </a:rPr>
              <a:t>and Methods</a:t>
            </a:r>
            <a:endParaRPr lang="en-US" altLang="zh-CN" dirty="0" smtClean="0">
              <a:solidFill>
                <a:srgbClr val="D6B66A"/>
              </a:solidFill>
              <a:latin typeface="微软雅黑" panose="020B0503020204020204" pitchFamily="34" charset="-122"/>
              <a:ea typeface="微软雅黑" panose="020B0503020204020204" pitchFamily="34" charset="-122"/>
            </a:endParaRPr>
          </a:p>
        </p:txBody>
      </p:sp>
      <p:sp>
        <p:nvSpPr>
          <p:cNvPr id="61" name="TextBox 11"/>
          <p:cNvSpPr txBox="1"/>
          <p:nvPr/>
        </p:nvSpPr>
        <p:spPr>
          <a:xfrm>
            <a:off x="1032946" y="4829932"/>
            <a:ext cx="4773494" cy="221599"/>
          </a:xfrm>
          <a:prstGeom prst="rect">
            <a:avLst/>
          </a:prstGeom>
          <a:noFill/>
        </p:spPr>
        <p:txBody>
          <a:bodyPr wrap="square" lIns="18288" tIns="18288" rIns="18288" bIns="18288">
            <a:spAutoFit/>
          </a:bodyPr>
          <a:lstStyle/>
          <a:p>
            <a:pPr>
              <a:defRPr sz="1500" b="1">
                <a:solidFill>
                  <a:srgbClr val="FFFFFF"/>
                </a:solidFill>
                <a:latin typeface="Microsoft YaHei"/>
              </a:defRPr>
            </a:pPr>
            <a:r>
              <a:rPr lang="en-US" altLang="zh-CN" sz="1200" dirty="0" smtClean="0">
                <a:solidFill>
                  <a:srgbClr val="D6B66A"/>
                </a:solidFill>
                <a:latin typeface="微软雅黑" panose="020B0503020204020204" pitchFamily="34" charset="-122"/>
                <a:ea typeface="微软雅黑" panose="020B0503020204020204" pitchFamily="34" charset="-122"/>
              </a:rPr>
              <a:t>5. Multilingual </a:t>
            </a:r>
            <a:r>
              <a:rPr lang="en-US" altLang="zh-CN" sz="1200" dirty="0">
                <a:solidFill>
                  <a:srgbClr val="D6B66A"/>
                </a:solidFill>
                <a:latin typeface="微软雅黑" panose="020B0503020204020204" pitchFamily="34" charset="-122"/>
                <a:ea typeface="微软雅黑" panose="020B0503020204020204" pitchFamily="34" charset="-122"/>
              </a:rPr>
              <a:t>Translation and Civilizational Comparison</a:t>
            </a:r>
            <a:endParaRPr lang="en-US" altLang="zh-CN" sz="1200" dirty="0" smtClean="0">
              <a:solidFill>
                <a:srgbClr val="D6B66A"/>
              </a:solidFill>
              <a:latin typeface="微软雅黑" panose="020B0503020204020204" pitchFamily="34" charset="-122"/>
              <a:ea typeface="微软雅黑" panose="020B0503020204020204" pitchFamily="34" charset="-122"/>
            </a:endParaRPr>
          </a:p>
        </p:txBody>
      </p:sp>
      <p:sp>
        <p:nvSpPr>
          <p:cNvPr id="62" name="TextBox 11"/>
          <p:cNvSpPr txBox="1"/>
          <p:nvPr/>
        </p:nvSpPr>
        <p:spPr>
          <a:xfrm>
            <a:off x="6660201" y="3426271"/>
            <a:ext cx="4699097"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en-US" altLang="zh-CN" dirty="0" smtClean="0">
                <a:solidFill>
                  <a:srgbClr val="D6B66A"/>
                </a:solidFill>
                <a:latin typeface="微软雅黑" panose="020B0503020204020204" pitchFamily="34" charset="-122"/>
                <a:ea typeface="微软雅黑" panose="020B0503020204020204" pitchFamily="34" charset="-122"/>
              </a:rPr>
              <a:t>4. Problems </a:t>
            </a:r>
            <a:r>
              <a:rPr lang="en-US" altLang="zh-CN" dirty="0">
                <a:solidFill>
                  <a:srgbClr val="D6B66A"/>
                </a:solidFill>
                <a:latin typeface="微软雅黑" panose="020B0503020204020204" pitchFamily="34" charset="-122"/>
                <a:ea typeface="微软雅黑" panose="020B0503020204020204" pitchFamily="34" charset="-122"/>
              </a:rPr>
              <a:t>and Tasks</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63" name="TextBox 11"/>
          <p:cNvSpPr txBox="1"/>
          <p:nvPr/>
        </p:nvSpPr>
        <p:spPr>
          <a:xfrm>
            <a:off x="6660202" y="4832858"/>
            <a:ext cx="4699096" cy="221599"/>
          </a:xfrm>
          <a:prstGeom prst="rect">
            <a:avLst/>
          </a:prstGeom>
          <a:noFill/>
        </p:spPr>
        <p:txBody>
          <a:bodyPr wrap="square" lIns="18288" tIns="18288" rIns="18288" bIns="18288">
            <a:spAutoFit/>
          </a:bodyPr>
          <a:lstStyle/>
          <a:p>
            <a:pPr>
              <a:defRPr sz="1500" b="1">
                <a:solidFill>
                  <a:srgbClr val="FFFFFF"/>
                </a:solidFill>
                <a:latin typeface="Microsoft YaHei"/>
              </a:defRPr>
            </a:pPr>
            <a:r>
              <a:rPr lang="en-US" altLang="zh-CN" sz="1200" dirty="0" smtClean="0">
                <a:solidFill>
                  <a:srgbClr val="D6B66A"/>
                </a:solidFill>
                <a:latin typeface="微软雅黑" panose="020B0503020204020204" pitchFamily="34" charset="-122"/>
                <a:ea typeface="微软雅黑" panose="020B0503020204020204" pitchFamily="34" charset="-122"/>
              </a:rPr>
              <a:t>6. Co-Creation </a:t>
            </a:r>
            <a:r>
              <a:rPr lang="en-US" altLang="zh-CN" sz="1200" dirty="0">
                <a:solidFill>
                  <a:srgbClr val="D6B66A"/>
                </a:solidFill>
                <a:latin typeface="微软雅黑" panose="020B0503020204020204" pitchFamily="34" charset="-122"/>
                <a:ea typeface="微软雅黑" panose="020B0503020204020204" pitchFamily="34" charset="-122"/>
              </a:rPr>
              <a:t>Matching and Outcome Transformation</a:t>
            </a:r>
            <a:endParaRPr lang="en-US" altLang="zh-CN" sz="1200" dirty="0" smtClean="0">
              <a:solidFill>
                <a:srgbClr val="D6B66A"/>
              </a:solidFill>
              <a:latin typeface="微软雅黑" panose="020B0503020204020204" pitchFamily="34" charset="-122"/>
              <a:ea typeface="微软雅黑" panose="020B0503020204020204" pitchFamily="34" charset="-122"/>
            </a:endParaRPr>
          </a:p>
        </p:txBody>
      </p:sp>
      <p:sp>
        <p:nvSpPr>
          <p:cNvPr id="64" name="TextBox 12"/>
          <p:cNvSpPr txBox="1"/>
          <p:nvPr/>
        </p:nvSpPr>
        <p:spPr>
          <a:xfrm>
            <a:off x="1044568" y="3749839"/>
            <a:ext cx="4761872" cy="68044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Display the tools, methods, models, processes and training systems through which humanity solves problems, enabling people not only to see achievements, but also to learn the methods behind them.</a:t>
            </a:r>
            <a:endParaRPr dirty="0">
              <a:latin typeface="微软雅黑" panose="020B0503020204020204" pitchFamily="34" charset="-122"/>
              <a:ea typeface="微软雅黑" panose="020B0503020204020204" pitchFamily="34" charset="-122"/>
            </a:endParaRPr>
          </a:p>
        </p:txBody>
      </p:sp>
      <p:sp>
        <p:nvSpPr>
          <p:cNvPr id="65" name="TextBox 12"/>
          <p:cNvSpPr txBox="1"/>
          <p:nvPr/>
        </p:nvSpPr>
        <p:spPr>
          <a:xfrm>
            <a:off x="1031718" y="5169665"/>
            <a:ext cx="4774721" cy="45717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Display how different languages, regions and civilizations express the same concept and solve the same problem, forming cross-civilizational understanding.</a:t>
            </a:r>
            <a:endParaRPr dirty="0">
              <a:latin typeface="微软雅黑" panose="020B0503020204020204" pitchFamily="34" charset="-122"/>
              <a:ea typeface="微软雅黑" panose="020B0503020204020204" pitchFamily="34" charset="-122"/>
            </a:endParaRPr>
          </a:p>
        </p:txBody>
      </p:sp>
      <p:sp>
        <p:nvSpPr>
          <p:cNvPr id="66" name="TextBox 12"/>
          <p:cNvSpPr txBox="1"/>
          <p:nvPr/>
        </p:nvSpPr>
        <p:spPr>
          <a:xfrm>
            <a:off x="6657866" y="3761468"/>
            <a:ext cx="4701433" cy="68044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Display major issues such as education, language, the environment, technology, population, governance and civilizational fractures, guiding people from viewing into reflection and from cognition into questioning.</a:t>
            </a:r>
            <a:endParaRPr dirty="0">
              <a:latin typeface="微软雅黑" panose="020B0503020204020204" pitchFamily="34" charset="-122"/>
              <a:ea typeface="微软雅黑" panose="020B0503020204020204" pitchFamily="34" charset="-122"/>
            </a:endParaRPr>
          </a:p>
        </p:txBody>
      </p:sp>
      <p:sp>
        <p:nvSpPr>
          <p:cNvPr id="67" name="TextBox 12"/>
          <p:cNvSpPr txBox="1"/>
          <p:nvPr/>
        </p:nvSpPr>
        <p:spPr>
          <a:xfrm>
            <a:off x="6657865" y="5156595"/>
            <a:ext cx="4701434" cy="68044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A matching space for projects, talent, capital, institutions, technologies and problems, enabling intellectual outcomes to find application scenarios and civilizational achievements to be transformed on site.</a:t>
            </a:r>
            <a:endParaRPr dirty="0">
              <a:latin typeface="微软雅黑" panose="020B0503020204020204" pitchFamily="34" charset="-122"/>
              <a:ea typeface="微软雅黑" panose="020B0503020204020204" pitchFamily="34" charset="-122"/>
            </a:endParaRPr>
          </a:p>
        </p:txBody>
      </p:sp>
      <p:sp>
        <p:nvSpPr>
          <p:cNvPr id="68" name="Rounded Rectangle 10"/>
          <p:cNvSpPr/>
          <p:nvPr/>
        </p:nvSpPr>
        <p:spPr>
          <a:xfrm>
            <a:off x="6359804" y="1975416"/>
            <a:ext cx="45719" cy="1087973"/>
          </a:xfrm>
          <a:prstGeom prst="roundRect">
            <a:avLst/>
          </a:prstGeom>
          <a:solidFill>
            <a:srgbClr val="FFFFFF"/>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TextBox 11"/>
          <p:cNvSpPr txBox="1"/>
          <p:nvPr/>
        </p:nvSpPr>
        <p:spPr>
          <a:xfrm>
            <a:off x="1044568" y="2033429"/>
            <a:ext cx="476187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en-US" altLang="zh-CN" dirty="0" smtClean="0">
                <a:solidFill>
                  <a:srgbClr val="D6B66A"/>
                </a:solidFill>
                <a:latin typeface="微软雅黑" panose="020B0503020204020204" pitchFamily="34" charset="-122"/>
                <a:ea typeface="微软雅黑" panose="020B0503020204020204" pitchFamily="34" charset="-122"/>
              </a:rPr>
              <a:t>1. Classic </a:t>
            </a:r>
            <a:r>
              <a:rPr lang="en-US" altLang="zh-CN" dirty="0">
                <a:solidFill>
                  <a:srgbClr val="D6B66A"/>
                </a:solidFill>
                <a:latin typeface="微软雅黑" panose="020B0503020204020204" pitchFamily="34" charset="-122"/>
                <a:ea typeface="微软雅黑" panose="020B0503020204020204" pitchFamily="34" charset="-122"/>
              </a:rPr>
              <a:t>Civilizational Achievements</a:t>
            </a:r>
          </a:p>
        </p:txBody>
      </p:sp>
      <p:sp>
        <p:nvSpPr>
          <p:cNvPr id="70" name="TextBox 12"/>
          <p:cNvSpPr txBox="1"/>
          <p:nvPr/>
        </p:nvSpPr>
        <p:spPr>
          <a:xfrm>
            <a:off x="1055676" y="2356484"/>
            <a:ext cx="4750764" cy="68044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Display the classic texts, art, institutions, thought, figures and historical creations of different civilizations, enabling people to see where civilizations come from.</a:t>
            </a:r>
            <a:endParaRPr dirty="0">
              <a:latin typeface="微软雅黑" panose="020B0503020204020204" pitchFamily="34" charset="-122"/>
              <a:ea typeface="微软雅黑" panose="020B0503020204020204" pitchFamily="34" charset="-122"/>
            </a:endParaRPr>
          </a:p>
        </p:txBody>
      </p:sp>
      <p:sp>
        <p:nvSpPr>
          <p:cNvPr id="71" name="TextBox 12"/>
          <p:cNvSpPr txBox="1"/>
          <p:nvPr/>
        </p:nvSpPr>
        <p:spPr>
          <a:xfrm>
            <a:off x="6657866" y="2355995"/>
            <a:ext cx="4701433" cy="68044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Display frontier explorations and achievements in AI, robotics, life sciences, aerospace, energy, materials, computing and urban governance, enabling people to see where civilization is heading.</a:t>
            </a:r>
            <a:endParaRPr dirty="0">
              <a:latin typeface="微软雅黑" panose="020B0503020204020204" pitchFamily="34" charset="-122"/>
              <a:ea typeface="微软雅黑" panose="020B0503020204020204" pitchFamily="34" charset="-122"/>
            </a:endParaRPr>
          </a:p>
        </p:txBody>
      </p:sp>
      <p:sp>
        <p:nvSpPr>
          <p:cNvPr id="72" name="TextBox 11"/>
          <p:cNvSpPr txBox="1"/>
          <p:nvPr/>
        </p:nvSpPr>
        <p:spPr>
          <a:xfrm>
            <a:off x="6657866" y="2050662"/>
            <a:ext cx="4701433"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en-US" altLang="zh-CN" dirty="0" smtClean="0">
                <a:solidFill>
                  <a:srgbClr val="D6B66A"/>
                </a:solidFill>
                <a:latin typeface="微软雅黑" panose="020B0503020204020204" pitchFamily="34" charset="-122"/>
                <a:ea typeface="微软雅黑" panose="020B0503020204020204" pitchFamily="34" charset="-122"/>
              </a:rPr>
              <a:t>2. Contemporary </a:t>
            </a:r>
            <a:r>
              <a:rPr lang="en-US" altLang="zh-CN" dirty="0">
                <a:solidFill>
                  <a:srgbClr val="D6B66A"/>
                </a:solidFill>
                <a:latin typeface="微软雅黑" panose="020B0503020204020204" pitchFamily="34" charset="-122"/>
                <a:ea typeface="微软雅黑" panose="020B0503020204020204" pitchFamily="34" charset="-122"/>
              </a:rPr>
              <a:t>Frontier Achievements</a:t>
            </a:r>
          </a:p>
        </p:txBody>
      </p:sp>
      <p:sp>
        <p:nvSpPr>
          <p:cNvPr id="38"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6882691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3000" dirty="0" smtClean="0">
                <a:latin typeface="微软雅黑" panose="020B0503020204020204" pitchFamily="34" charset="-122"/>
                <a:ea typeface="微软雅黑" panose="020B0503020204020204" pitchFamily="34" charset="-122"/>
              </a:rPr>
              <a:t>Incubation site of hub nodes: Huaven City</a:t>
            </a:r>
            <a:endParaRPr sz="30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83154"/>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312" dirty="0">
                <a:latin typeface="微软雅黑" panose="020B0503020204020204" pitchFamily="34" charset="-122"/>
                <a:ea typeface="微软雅黑" panose="020B0503020204020204" pitchFamily="34" charset="-122"/>
              </a:rPr>
              <a:t>From civilizational experience facility to integrated civilizational infrastructure</a:t>
            </a:r>
            <a:endParaRPr sz="1600" dirty="0">
              <a:latin typeface="微软雅黑" panose="020B0503020204020204" pitchFamily="34" charset="-122"/>
              <a:ea typeface="微软雅黑" panose="020B0503020204020204" pitchFamily="34" charset="-122"/>
            </a:endParaRPr>
          </a:p>
        </p:txBody>
      </p:sp>
      <p:sp>
        <p:nvSpPr>
          <p:cNvPr id="21"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2"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22</a:t>
            </a:r>
            <a:endParaRPr dirty="0"/>
          </a:p>
        </p:txBody>
      </p:sp>
      <p:sp>
        <p:nvSpPr>
          <p:cNvPr id="23" name="Rectangle 8"/>
          <p:cNvSpPr/>
          <p:nvPr/>
        </p:nvSpPr>
        <p:spPr>
          <a:xfrm>
            <a:off x="3063475" y="1672311"/>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9"/>
          <p:cNvSpPr/>
          <p:nvPr/>
        </p:nvSpPr>
        <p:spPr>
          <a:xfrm>
            <a:off x="3884882" y="1672311"/>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10"/>
          <p:cNvSpPr/>
          <p:nvPr/>
        </p:nvSpPr>
        <p:spPr>
          <a:xfrm>
            <a:off x="2242068" y="1676883"/>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594360" y="1683536"/>
            <a:ext cx="720000" cy="36576"/>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1420661" y="1683536"/>
            <a:ext cx="720000" cy="36576"/>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70" name="TextBox 12"/>
          <p:cNvSpPr txBox="1"/>
          <p:nvPr/>
        </p:nvSpPr>
        <p:spPr>
          <a:xfrm>
            <a:off x="2053224" y="2160804"/>
            <a:ext cx="3838025" cy="36009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dirty="0" smtClean="0">
                <a:latin typeface="微软雅黑" panose="020B0503020204020204" pitchFamily="34" charset="-122"/>
                <a:ea typeface="微软雅黑" panose="020B0503020204020204" pitchFamily="34" charset="-122"/>
              </a:rPr>
              <a:t>Regional Radiation Engine</a:t>
            </a:r>
            <a:endParaRPr sz="1400" dirty="0">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2045946" y="2520903"/>
            <a:ext cx="468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椭圆 5"/>
          <p:cNvSpPr/>
          <p:nvPr/>
        </p:nvSpPr>
        <p:spPr>
          <a:xfrm>
            <a:off x="6714934" y="2486003"/>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43" name="TextBox 12"/>
          <p:cNvSpPr txBox="1"/>
          <p:nvPr/>
        </p:nvSpPr>
        <p:spPr>
          <a:xfrm>
            <a:off x="2060501" y="2550892"/>
            <a:ext cx="3830747" cy="36009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dirty="0" smtClean="0">
                <a:latin typeface="微软雅黑" panose="020B0503020204020204" pitchFamily="34" charset="-122"/>
                <a:ea typeface="微软雅黑" panose="020B0503020204020204" pitchFamily="34" charset="-122"/>
              </a:rPr>
              <a:t>Language Translation Engine</a:t>
            </a:r>
            <a:endParaRPr sz="1400" dirty="0">
              <a:latin typeface="微软雅黑" panose="020B0503020204020204" pitchFamily="34" charset="-122"/>
              <a:ea typeface="微软雅黑" panose="020B0503020204020204" pitchFamily="34" charset="-122"/>
            </a:endParaRPr>
          </a:p>
        </p:txBody>
      </p:sp>
      <p:cxnSp>
        <p:nvCxnSpPr>
          <p:cNvPr id="45" name="直接连接符 44"/>
          <p:cNvCxnSpPr/>
          <p:nvPr/>
        </p:nvCxnSpPr>
        <p:spPr>
          <a:xfrm>
            <a:off x="2053224" y="2910991"/>
            <a:ext cx="630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46" name="椭圆 45"/>
          <p:cNvSpPr/>
          <p:nvPr/>
        </p:nvSpPr>
        <p:spPr>
          <a:xfrm>
            <a:off x="8326232" y="2870216"/>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47" name="TextBox 12"/>
          <p:cNvSpPr txBox="1"/>
          <p:nvPr/>
        </p:nvSpPr>
        <p:spPr>
          <a:xfrm>
            <a:off x="2060502" y="2936324"/>
            <a:ext cx="3830747" cy="36009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dirty="0" smtClean="0">
                <a:latin typeface="微软雅黑" panose="020B0503020204020204" pitchFamily="34" charset="-122"/>
                <a:ea typeface="微软雅黑" panose="020B0503020204020204" pitchFamily="34" charset="-122"/>
              </a:rPr>
              <a:t>Industrial Transformation Engine</a:t>
            </a:r>
            <a:endParaRPr sz="1400" dirty="0">
              <a:latin typeface="微软雅黑" panose="020B0503020204020204" pitchFamily="34" charset="-122"/>
              <a:ea typeface="微软雅黑" panose="020B0503020204020204" pitchFamily="34" charset="-122"/>
            </a:endParaRPr>
          </a:p>
        </p:txBody>
      </p:sp>
      <p:cxnSp>
        <p:nvCxnSpPr>
          <p:cNvPr id="48" name="直接连接符 47"/>
          <p:cNvCxnSpPr/>
          <p:nvPr/>
        </p:nvCxnSpPr>
        <p:spPr>
          <a:xfrm>
            <a:off x="2053224" y="3296423"/>
            <a:ext cx="648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73" name="椭圆 72"/>
          <p:cNvSpPr/>
          <p:nvPr/>
        </p:nvSpPr>
        <p:spPr>
          <a:xfrm>
            <a:off x="8493390" y="3261523"/>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74" name="TextBox 12"/>
          <p:cNvSpPr txBox="1"/>
          <p:nvPr/>
        </p:nvSpPr>
        <p:spPr>
          <a:xfrm>
            <a:off x="2060502" y="3338782"/>
            <a:ext cx="3830746" cy="36009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dirty="0" smtClean="0">
                <a:latin typeface="微软雅黑" panose="020B0503020204020204" pitchFamily="34" charset="-122"/>
                <a:ea typeface="微软雅黑" panose="020B0503020204020204" pitchFamily="34" charset="-122"/>
              </a:rPr>
              <a:t>City Traffic Engine</a:t>
            </a:r>
            <a:endParaRPr sz="1400" dirty="0">
              <a:latin typeface="微软雅黑" panose="020B0503020204020204" pitchFamily="34" charset="-122"/>
              <a:ea typeface="微软雅黑" panose="020B0503020204020204" pitchFamily="34" charset="-122"/>
            </a:endParaRPr>
          </a:p>
        </p:txBody>
      </p:sp>
      <p:cxnSp>
        <p:nvCxnSpPr>
          <p:cNvPr id="75" name="直接连接符 74"/>
          <p:cNvCxnSpPr/>
          <p:nvPr/>
        </p:nvCxnSpPr>
        <p:spPr>
          <a:xfrm>
            <a:off x="2053224" y="3698881"/>
            <a:ext cx="612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76" name="椭圆 75"/>
          <p:cNvSpPr/>
          <p:nvPr/>
        </p:nvSpPr>
        <p:spPr>
          <a:xfrm>
            <a:off x="8116878" y="3663981"/>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77" name="TextBox 12"/>
          <p:cNvSpPr txBox="1"/>
          <p:nvPr/>
        </p:nvSpPr>
        <p:spPr>
          <a:xfrm>
            <a:off x="2053224" y="3731759"/>
            <a:ext cx="3838025"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400" dirty="0" smtClean="0">
                <a:latin typeface="微软雅黑" panose="020B0503020204020204" pitchFamily="34" charset="-122"/>
                <a:ea typeface="微软雅黑" panose="020B0503020204020204" pitchFamily="34" charset="-122"/>
              </a:rPr>
              <a:t>Civilizational Momentum Engine</a:t>
            </a:r>
            <a:endParaRPr sz="1400" dirty="0">
              <a:latin typeface="微软雅黑" panose="020B0503020204020204" pitchFamily="34" charset="-122"/>
              <a:ea typeface="微软雅黑" panose="020B0503020204020204" pitchFamily="34" charset="-122"/>
            </a:endParaRPr>
          </a:p>
        </p:txBody>
      </p:sp>
      <p:cxnSp>
        <p:nvCxnSpPr>
          <p:cNvPr id="78" name="直接连接符 77"/>
          <p:cNvCxnSpPr/>
          <p:nvPr/>
        </p:nvCxnSpPr>
        <p:spPr>
          <a:xfrm>
            <a:off x="2045946" y="4091858"/>
            <a:ext cx="432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79" name="椭圆 78"/>
          <p:cNvSpPr/>
          <p:nvPr/>
        </p:nvSpPr>
        <p:spPr>
          <a:xfrm>
            <a:off x="6357068" y="4054222"/>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29" name="TextBox 37"/>
          <p:cNvSpPr txBox="1"/>
          <p:nvPr/>
        </p:nvSpPr>
        <p:spPr>
          <a:xfrm>
            <a:off x="621792" y="5528060"/>
            <a:ext cx="11023122" cy="320088"/>
          </a:xfrm>
          <a:prstGeom prst="rect">
            <a:avLst/>
          </a:prstGeom>
          <a:noFill/>
        </p:spPr>
        <p:txBody>
          <a:bodyPr wrap="square" lIns="27432" tIns="27432" rIns="27432" bIns="27432" anchor="t">
            <a:spAutoFit/>
          </a:bodyPr>
          <a:lstStyle/>
          <a:p>
            <a:pPr algn="ctr">
              <a:lnSpc>
                <a:spcPct val="150000"/>
              </a:lnSpc>
            </a:pPr>
            <a:r>
              <a:rPr lang="zh-CN" altLang="en-US" sz="1300" dirty="0">
                <a:solidFill>
                  <a:srgbClr val="D6B66A"/>
                </a:solidFill>
                <a:latin typeface="微软雅黑" panose="020B0503020204020204" pitchFamily="34" charset="-122"/>
                <a:ea typeface="微软雅黑" panose="020B0503020204020204" pitchFamily="34" charset="-122"/>
              </a:rPr>
              <a:t>Huaven City expands Civilizational Space into a complex urban ecosystem.</a:t>
            </a:r>
            <a:endParaRPr sz="1300" b="0" dirty="0">
              <a:solidFill>
                <a:srgbClr val="D6B66A"/>
              </a:solidFill>
              <a:latin typeface="微软雅黑" panose="020B0503020204020204" pitchFamily="34" charset="-122"/>
              <a:ea typeface="微软雅黑" panose="020B0503020204020204" pitchFamily="34" charset="-122"/>
            </a:endParaRPr>
          </a:p>
        </p:txBody>
      </p:sp>
      <p:sp>
        <p:nvSpPr>
          <p:cNvPr id="30"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40588836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solidFill>
            <a:srgbClr val="08162B">
              <a:alpha val="1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4" name="TextBox 3"/>
          <p:cNvSpPr txBox="1"/>
          <p:nvPr/>
        </p:nvSpPr>
        <p:spPr>
          <a:xfrm>
            <a:off x="1084152" y="270010"/>
            <a:ext cx="4178883"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sp>
        <p:nvSpPr>
          <p:cNvPr id="5" name="TextBox 4"/>
          <p:cNvSpPr txBox="1"/>
          <p:nvPr/>
        </p:nvSpPr>
        <p:spPr>
          <a:xfrm>
            <a:off x="594360" y="658368"/>
            <a:ext cx="10972799" cy="421654"/>
          </a:xfrm>
          <a:prstGeom prst="rect">
            <a:avLst/>
          </a:prstGeom>
          <a:noFill/>
        </p:spPr>
        <p:txBody>
          <a:bodyPr wrap="square" lIns="18288" tIns="18288" rIns="18288" bIns="18288">
            <a:spAutoFit/>
          </a:bodyPr>
          <a:lstStyle/>
          <a:p>
            <a:pPr>
              <a:defRPr sz="3000" b="1">
                <a:solidFill>
                  <a:srgbClr val="FFFFFF"/>
                </a:solidFill>
                <a:latin typeface="Microsoft YaHei"/>
              </a:defRPr>
            </a:pPr>
            <a:r>
              <a:rPr lang="en-US" altLang="zh-CN" sz="2500" b="1" dirty="0" smtClean="0">
                <a:latin typeface="微软雅黑" panose="020B0503020204020204" pitchFamily="34" charset="-122"/>
                <a:ea typeface="微软雅黑" panose="020B0503020204020204" pitchFamily="34" charset="-122"/>
              </a:rPr>
              <a:t>Global Exhibition of Nine Unique 3,600-meter Civilizational Scrolls</a:t>
            </a:r>
            <a:endParaRPr sz="2500"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1" y="1234440"/>
            <a:ext cx="10945368" cy="238848"/>
          </a:xfrm>
          <a:prstGeom prst="rect">
            <a:avLst/>
          </a:prstGeom>
          <a:noFill/>
        </p:spPr>
        <p:txBody>
          <a:bodyPr wrap="square" lIns="18288" tIns="18288" rIns="18288" bIns="18288">
            <a:spAutoFit/>
          </a:bodyPr>
          <a:lstStyle/>
          <a:p>
            <a:r>
              <a:rPr lang="zh-CN" altLang="en-US" sz="1312" dirty="0">
                <a:solidFill>
                  <a:srgbClr val="D8B14A"/>
                </a:solidFill>
                <a:latin typeface="微软雅黑" panose="020B0503020204020204" pitchFamily="34" charset="-122"/>
                <a:ea typeface="微软雅黑" panose="020B0503020204020204" pitchFamily="34" charset="-122"/>
              </a:rPr>
              <a:t>Nine unique civilizational scrolls will be preserved, fully exhibited and publicly communicated at nine global hub nodes.</a:t>
            </a: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23</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15" name="Rounded Rectangle 7"/>
          <p:cNvSpPr/>
          <p:nvPr/>
        </p:nvSpPr>
        <p:spPr>
          <a:xfrm>
            <a:off x="685800" y="192024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1"/>
          <p:cNvSpPr/>
          <p:nvPr/>
        </p:nvSpPr>
        <p:spPr>
          <a:xfrm>
            <a:off x="4434840" y="192024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5"/>
          <p:cNvSpPr/>
          <p:nvPr/>
        </p:nvSpPr>
        <p:spPr>
          <a:xfrm>
            <a:off x="8183879" y="192024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ounded Rectangle 7"/>
          <p:cNvSpPr/>
          <p:nvPr/>
        </p:nvSpPr>
        <p:spPr>
          <a:xfrm>
            <a:off x="685800" y="327279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ounded Rectangle 11"/>
          <p:cNvSpPr/>
          <p:nvPr/>
        </p:nvSpPr>
        <p:spPr>
          <a:xfrm>
            <a:off x="4434840" y="327279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ounded Rectangle 15"/>
          <p:cNvSpPr/>
          <p:nvPr/>
        </p:nvSpPr>
        <p:spPr>
          <a:xfrm>
            <a:off x="8183879" y="327279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ounded Rectangle 7"/>
          <p:cNvSpPr/>
          <p:nvPr/>
        </p:nvSpPr>
        <p:spPr>
          <a:xfrm>
            <a:off x="685800" y="462534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ounded Rectangle 11"/>
          <p:cNvSpPr/>
          <p:nvPr/>
        </p:nvSpPr>
        <p:spPr>
          <a:xfrm>
            <a:off x="4434840" y="4601436"/>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ounded Rectangle 15"/>
          <p:cNvSpPr/>
          <p:nvPr/>
        </p:nvSpPr>
        <p:spPr>
          <a:xfrm>
            <a:off x="8183879" y="4625340"/>
            <a:ext cx="3383280" cy="1152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8"/>
          <p:cNvSpPr/>
          <p:nvPr/>
        </p:nvSpPr>
        <p:spPr>
          <a:xfrm>
            <a:off x="4553944" y="3326612"/>
            <a:ext cx="45719" cy="1080000"/>
          </a:xfrm>
          <a:prstGeom prst="round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ounded Rectangle 8"/>
          <p:cNvSpPr/>
          <p:nvPr/>
        </p:nvSpPr>
        <p:spPr>
          <a:xfrm>
            <a:off x="4553944" y="1970948"/>
            <a:ext cx="45719" cy="1080000"/>
          </a:xfrm>
          <a:prstGeom prst="roundRect">
            <a:avLst/>
          </a:prstGeom>
          <a:solidFill>
            <a:schemeClr val="tx1">
              <a:lumMod val="95000"/>
              <a:lumOff val="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ounded Rectangle 8"/>
          <p:cNvSpPr/>
          <p:nvPr/>
        </p:nvSpPr>
        <p:spPr>
          <a:xfrm>
            <a:off x="4553944" y="4661340"/>
            <a:ext cx="45719" cy="10800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ounded Rectangle 8"/>
          <p:cNvSpPr/>
          <p:nvPr/>
        </p:nvSpPr>
        <p:spPr>
          <a:xfrm>
            <a:off x="792477" y="1970948"/>
            <a:ext cx="45719" cy="1080000"/>
          </a:xfrm>
          <a:prstGeom prst="roundRect">
            <a:avLst/>
          </a:prstGeom>
          <a:solidFill>
            <a:srgbClr val="6D4AA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ounded Rectangle 8"/>
          <p:cNvSpPr/>
          <p:nvPr/>
        </p:nvSpPr>
        <p:spPr>
          <a:xfrm>
            <a:off x="800178" y="3338453"/>
            <a:ext cx="45719" cy="1080000"/>
          </a:xfrm>
          <a:prstGeom prst="round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ounded Rectangle 8"/>
          <p:cNvSpPr/>
          <p:nvPr/>
        </p:nvSpPr>
        <p:spPr>
          <a:xfrm>
            <a:off x="801172" y="4673436"/>
            <a:ext cx="45719" cy="1080000"/>
          </a:xfrm>
          <a:prstGeom prst="roundRect">
            <a:avLst/>
          </a:prstGeom>
          <a:solidFill>
            <a:srgbClr val="C96F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ounded Rectangle 8"/>
          <p:cNvSpPr/>
          <p:nvPr/>
        </p:nvSpPr>
        <p:spPr>
          <a:xfrm>
            <a:off x="8286832" y="1970948"/>
            <a:ext cx="45719" cy="1080000"/>
          </a:xfrm>
          <a:prstGeom prst="roundRect">
            <a:avLst/>
          </a:prstGeom>
          <a:solidFill>
            <a:srgbClr val="1E9B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ounded Rectangle 8"/>
          <p:cNvSpPr/>
          <p:nvPr/>
        </p:nvSpPr>
        <p:spPr>
          <a:xfrm>
            <a:off x="8294615" y="3326612"/>
            <a:ext cx="45719" cy="1080000"/>
          </a:xfrm>
          <a:prstGeom prst="round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8"/>
          <p:cNvSpPr/>
          <p:nvPr/>
        </p:nvSpPr>
        <p:spPr>
          <a:xfrm>
            <a:off x="8285008" y="4661340"/>
            <a:ext cx="45719" cy="1080000"/>
          </a:xfrm>
          <a:prstGeom prst="roundRect">
            <a:avLst/>
          </a:prstGeom>
          <a:solidFill>
            <a:srgbClr val="2E8A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11"/>
          <p:cNvSpPr txBox="1"/>
          <p:nvPr/>
        </p:nvSpPr>
        <p:spPr>
          <a:xfrm>
            <a:off x="1070924" y="2033429"/>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I | </a:t>
            </a:r>
            <a:r>
              <a:rPr lang="en-US" altLang="zh-CN" dirty="0" smtClean="0">
                <a:solidFill>
                  <a:srgbClr val="D6B66A"/>
                </a:solidFill>
                <a:latin typeface="微软雅黑" panose="020B0503020204020204" pitchFamily="34" charset="-122"/>
                <a:ea typeface="微软雅黑" panose="020B0503020204020204" pitchFamily="34" charset="-122"/>
              </a:rPr>
              <a:t>Chinese</a:t>
            </a:r>
            <a:r>
              <a:rPr lang="zh-CN" altLang="en-US" dirty="0" smtClean="0">
                <a:solidFill>
                  <a:srgbClr val="D6B66A"/>
                </a:solidFill>
                <a:latin typeface="微软雅黑" panose="020B0503020204020204" pitchFamily="34" charset="-122"/>
                <a:ea typeface="微软雅黑" panose="020B0503020204020204" pitchFamily="34" charset="-122"/>
              </a:rPr>
              <a:t>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34" name="TextBox 11"/>
          <p:cNvSpPr txBox="1"/>
          <p:nvPr/>
        </p:nvSpPr>
        <p:spPr>
          <a:xfrm>
            <a:off x="4819964" y="2033429"/>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II | Europe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35" name="TextBox 11"/>
          <p:cNvSpPr txBox="1"/>
          <p:nvPr/>
        </p:nvSpPr>
        <p:spPr>
          <a:xfrm>
            <a:off x="8569003" y="2033429"/>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III | North America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43" name="TextBox 11"/>
          <p:cNvSpPr txBox="1"/>
          <p:nvPr/>
        </p:nvSpPr>
        <p:spPr>
          <a:xfrm>
            <a:off x="1084151" y="3389743"/>
            <a:ext cx="2562166" cy="498598"/>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IV | East Asia–Southeast Asia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44" name="TextBox 11"/>
          <p:cNvSpPr txBox="1"/>
          <p:nvPr/>
        </p:nvSpPr>
        <p:spPr>
          <a:xfrm>
            <a:off x="4819964" y="3452443"/>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V | Eurasian Link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45" name="TextBox 11"/>
          <p:cNvSpPr txBox="1"/>
          <p:nvPr/>
        </p:nvSpPr>
        <p:spPr>
          <a:xfrm>
            <a:off x="8569003" y="3452443"/>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VI | South America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46" name="TextBox 11"/>
          <p:cNvSpPr txBox="1"/>
          <p:nvPr/>
        </p:nvSpPr>
        <p:spPr>
          <a:xfrm>
            <a:off x="1070924" y="4791027"/>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VII | Middle East–South Asia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47" name="TextBox 11"/>
          <p:cNvSpPr txBox="1"/>
          <p:nvPr/>
        </p:nvSpPr>
        <p:spPr>
          <a:xfrm>
            <a:off x="4819964" y="4784779"/>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VIII | Africa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48" name="TextBox 11"/>
          <p:cNvSpPr txBox="1"/>
          <p:nvPr/>
        </p:nvSpPr>
        <p:spPr>
          <a:xfrm>
            <a:off x="8568252" y="4791027"/>
            <a:ext cx="261303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Scroll IX | Oceania Region</a:t>
            </a:r>
            <a:endParaRPr lang="zh-CN" altLang="en-US" dirty="0">
              <a:solidFill>
                <a:srgbClr val="D6B66A"/>
              </a:solidFill>
              <a:latin typeface="微软雅黑" panose="020B0503020204020204" pitchFamily="34" charset="-122"/>
              <a:ea typeface="微软雅黑" panose="020B0503020204020204" pitchFamily="34" charset="-122"/>
            </a:endParaRPr>
          </a:p>
        </p:txBody>
      </p:sp>
      <p:sp>
        <p:nvSpPr>
          <p:cNvPr id="49" name="TextBox 12"/>
          <p:cNvSpPr txBox="1"/>
          <p:nvPr/>
        </p:nvSpPr>
        <p:spPr>
          <a:xfrm>
            <a:off x="1070923" y="2420892"/>
            <a:ext cx="2739983"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smtClean="0">
                <a:solidFill>
                  <a:srgbClr val="D6B66A"/>
                </a:solidFill>
                <a:latin typeface="微软雅黑" panose="020B0503020204020204" pitchFamily="34" charset="-122"/>
                <a:ea typeface="微软雅黑" panose="020B0503020204020204" pitchFamily="34" charset="-122"/>
              </a:rPr>
              <a:t>Candidate nodes：</a:t>
            </a:r>
            <a:r>
              <a:rPr lang="zh-CN" altLang="en-US" sz="1000" dirty="0" smtClean="0">
                <a:solidFill>
                  <a:schemeClr val="bg1"/>
                </a:solidFill>
                <a:latin typeface="微软雅黑" panose="020B0503020204020204" pitchFamily="34" charset="-122"/>
                <a:ea typeface="微软雅黑" panose="020B0503020204020204" pitchFamily="34" charset="-122"/>
              </a:rPr>
              <a:t>Hong Kong、Shanghai</a:t>
            </a:r>
            <a:endParaRPr sz="1000" dirty="0">
              <a:solidFill>
                <a:schemeClr val="bg1"/>
              </a:solidFill>
              <a:latin typeface="微软雅黑" panose="020B0503020204020204" pitchFamily="34" charset="-122"/>
              <a:ea typeface="微软雅黑" panose="020B0503020204020204" pitchFamily="34" charset="-122"/>
            </a:endParaRPr>
          </a:p>
        </p:txBody>
      </p:sp>
      <p:sp>
        <p:nvSpPr>
          <p:cNvPr id="51" name="TextBox 12"/>
          <p:cNvSpPr txBox="1"/>
          <p:nvPr/>
        </p:nvSpPr>
        <p:spPr>
          <a:xfrm>
            <a:off x="4819964" y="2424487"/>
            <a:ext cx="2895286"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a:solidFill>
                  <a:srgbClr val="D6B66A"/>
                </a:solidFill>
                <a:latin typeface="微软雅黑" panose="020B0503020204020204" pitchFamily="34" charset="-122"/>
                <a:ea typeface="微软雅黑" panose="020B0503020204020204" pitchFamily="34" charset="-122"/>
              </a:rPr>
              <a:t>Candidate nodes：</a:t>
            </a:r>
            <a:r>
              <a:rPr lang="zh-CN" altLang="en-US" sz="1000" dirty="0">
                <a:solidFill>
                  <a:schemeClr val="bg1"/>
                </a:solidFill>
                <a:latin typeface="微软雅黑" panose="020B0503020204020204" pitchFamily="34" charset="-122"/>
                <a:ea typeface="微软雅黑" panose="020B0503020204020204" pitchFamily="34" charset="-122"/>
              </a:rPr>
              <a:t>Paris、Berlin、London</a:t>
            </a:r>
          </a:p>
        </p:txBody>
      </p:sp>
      <p:sp>
        <p:nvSpPr>
          <p:cNvPr id="52" name="TextBox 12"/>
          <p:cNvSpPr txBox="1"/>
          <p:nvPr/>
        </p:nvSpPr>
        <p:spPr>
          <a:xfrm>
            <a:off x="8568253" y="2501445"/>
            <a:ext cx="2907467" cy="4714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a:solidFill>
                  <a:srgbClr val="D6B66A"/>
                </a:solidFill>
                <a:latin typeface="微软雅黑" panose="020B0503020204020204" pitchFamily="34" charset="-122"/>
                <a:ea typeface="微软雅黑" panose="020B0503020204020204" pitchFamily="34" charset="-122"/>
              </a:rPr>
              <a:t>Candidate nodes：</a:t>
            </a:r>
            <a:r>
              <a:rPr lang="zh-CN" altLang="en-US" sz="1000" dirty="0">
                <a:solidFill>
                  <a:schemeClr val="bg1"/>
                </a:solidFill>
                <a:latin typeface="微软雅黑" panose="020B0503020204020204" pitchFamily="34" charset="-122"/>
                <a:ea typeface="微软雅黑" panose="020B0503020204020204" pitchFamily="34" charset="-122"/>
              </a:rPr>
              <a:t>New York、Los Angeles、Mexico City</a:t>
            </a:r>
          </a:p>
        </p:txBody>
      </p:sp>
      <p:sp>
        <p:nvSpPr>
          <p:cNvPr id="53" name="TextBox 12"/>
          <p:cNvSpPr txBox="1"/>
          <p:nvPr/>
        </p:nvSpPr>
        <p:spPr>
          <a:xfrm>
            <a:off x="1084152" y="3913469"/>
            <a:ext cx="2739983"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a:solidFill>
                  <a:srgbClr val="D6B66A"/>
                </a:solidFill>
                <a:latin typeface="微软雅黑" panose="020B0503020204020204" pitchFamily="34" charset="-122"/>
                <a:ea typeface="微软雅黑" panose="020B0503020204020204" pitchFamily="34" charset="-122"/>
              </a:rPr>
              <a:t>Candidate nodes：</a:t>
            </a:r>
            <a:r>
              <a:rPr lang="zh-CN" altLang="en-US" sz="1000" dirty="0">
                <a:solidFill>
                  <a:schemeClr val="bg1"/>
                </a:solidFill>
                <a:latin typeface="微软雅黑" panose="020B0503020204020204" pitchFamily="34" charset="-122"/>
                <a:ea typeface="微软雅黑" panose="020B0503020204020204" pitchFamily="34" charset="-122"/>
              </a:rPr>
              <a:t>Singapore、Tokyo</a:t>
            </a:r>
            <a:endParaRPr sz="1000" dirty="0">
              <a:solidFill>
                <a:schemeClr val="bg1"/>
              </a:solidFill>
              <a:latin typeface="微软雅黑" panose="020B0503020204020204" pitchFamily="34" charset="-122"/>
              <a:ea typeface="微软雅黑" panose="020B0503020204020204" pitchFamily="34" charset="-122"/>
            </a:endParaRPr>
          </a:p>
        </p:txBody>
      </p:sp>
      <p:sp>
        <p:nvSpPr>
          <p:cNvPr id="54" name="TextBox 12"/>
          <p:cNvSpPr txBox="1"/>
          <p:nvPr/>
        </p:nvSpPr>
        <p:spPr>
          <a:xfrm>
            <a:off x="1084151" y="5289142"/>
            <a:ext cx="2739983"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a:solidFill>
                  <a:srgbClr val="D6B66A"/>
                </a:solidFill>
                <a:latin typeface="微软雅黑" panose="020B0503020204020204" pitchFamily="34" charset="-122"/>
                <a:ea typeface="微软雅黑" panose="020B0503020204020204" pitchFamily="34" charset="-122"/>
              </a:rPr>
              <a:t>Candidate nodes：</a:t>
            </a:r>
            <a:r>
              <a:rPr lang="zh-CN" altLang="en-US" sz="1000" dirty="0">
                <a:solidFill>
                  <a:schemeClr val="bg1"/>
                </a:solidFill>
                <a:latin typeface="微软雅黑" panose="020B0503020204020204" pitchFamily="34" charset="-122"/>
                <a:ea typeface="微软雅黑" panose="020B0503020204020204" pitchFamily="34" charset="-122"/>
              </a:rPr>
              <a:t>Dubai、New Delhi</a:t>
            </a:r>
            <a:endParaRPr sz="1000" dirty="0">
              <a:solidFill>
                <a:schemeClr val="bg1"/>
              </a:solidFill>
              <a:latin typeface="微软雅黑" panose="020B0503020204020204" pitchFamily="34" charset="-122"/>
              <a:ea typeface="微软雅黑" panose="020B0503020204020204" pitchFamily="34" charset="-122"/>
            </a:endParaRPr>
          </a:p>
        </p:txBody>
      </p:sp>
      <p:sp>
        <p:nvSpPr>
          <p:cNvPr id="55" name="TextBox 12"/>
          <p:cNvSpPr txBox="1"/>
          <p:nvPr/>
        </p:nvSpPr>
        <p:spPr>
          <a:xfrm>
            <a:off x="4819963" y="3943029"/>
            <a:ext cx="2739983"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a:solidFill>
                  <a:srgbClr val="D6B66A"/>
                </a:solidFill>
                <a:latin typeface="微软雅黑" panose="020B0503020204020204" pitchFamily="34" charset="-122"/>
                <a:ea typeface="微软雅黑" panose="020B0503020204020204" pitchFamily="34" charset="-122"/>
              </a:rPr>
              <a:t>Candidate nodes：</a:t>
            </a:r>
            <a:r>
              <a:rPr lang="zh-CN" altLang="en-US" sz="1000" dirty="0">
                <a:solidFill>
                  <a:schemeClr val="bg1"/>
                </a:solidFill>
                <a:latin typeface="微软雅黑" panose="020B0503020204020204" pitchFamily="34" charset="-122"/>
                <a:ea typeface="微软雅黑" panose="020B0503020204020204" pitchFamily="34" charset="-122"/>
              </a:rPr>
              <a:t>Moscow、Istanbul</a:t>
            </a:r>
            <a:endParaRPr sz="1000" dirty="0">
              <a:solidFill>
                <a:schemeClr val="bg1"/>
              </a:solidFill>
              <a:latin typeface="微软雅黑" panose="020B0503020204020204" pitchFamily="34" charset="-122"/>
              <a:ea typeface="微软雅黑" panose="020B0503020204020204" pitchFamily="34" charset="-122"/>
            </a:endParaRPr>
          </a:p>
        </p:txBody>
      </p:sp>
      <p:sp>
        <p:nvSpPr>
          <p:cNvPr id="56" name="TextBox 12"/>
          <p:cNvSpPr txBox="1"/>
          <p:nvPr/>
        </p:nvSpPr>
        <p:spPr>
          <a:xfrm>
            <a:off x="8569003" y="3941750"/>
            <a:ext cx="2739983"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smtClean="0">
                <a:solidFill>
                  <a:srgbClr val="D6B66A"/>
                </a:solidFill>
                <a:latin typeface="微软雅黑" panose="020B0503020204020204" pitchFamily="34" charset="-122"/>
                <a:ea typeface="微软雅黑" panose="020B0503020204020204" pitchFamily="34" charset="-122"/>
              </a:rPr>
              <a:t>Exhibition node：</a:t>
            </a:r>
            <a:r>
              <a:rPr lang="zh-CN" altLang="en-US" sz="1000" dirty="0" smtClean="0">
                <a:solidFill>
                  <a:schemeClr val="bg1"/>
                </a:solidFill>
                <a:latin typeface="微软雅黑" panose="020B0503020204020204" pitchFamily="34" charset="-122"/>
                <a:ea typeface="微软雅黑" panose="020B0503020204020204" pitchFamily="34" charset="-122"/>
              </a:rPr>
              <a:t>São Paulo</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57" name="TextBox 12"/>
          <p:cNvSpPr txBox="1"/>
          <p:nvPr/>
        </p:nvSpPr>
        <p:spPr>
          <a:xfrm>
            <a:off x="4825679" y="5279715"/>
            <a:ext cx="2739983"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smtClean="0">
                <a:solidFill>
                  <a:srgbClr val="D6B66A"/>
                </a:solidFill>
                <a:latin typeface="微软雅黑" panose="020B0503020204020204" pitchFamily="34" charset="-122"/>
                <a:ea typeface="微软雅黑" panose="020B0503020204020204" pitchFamily="34" charset="-122"/>
              </a:rPr>
              <a:t>Candidate nodes：</a:t>
            </a:r>
            <a:r>
              <a:rPr lang="zh-CN" altLang="en-US" sz="1000" dirty="0" smtClean="0">
                <a:solidFill>
                  <a:schemeClr val="bg1"/>
                </a:solidFill>
                <a:latin typeface="微软雅黑" panose="020B0503020204020204" pitchFamily="34" charset="-122"/>
                <a:ea typeface="微软雅黑" panose="020B0503020204020204" pitchFamily="34" charset="-122"/>
              </a:rPr>
              <a:t>Cairo、Johannesburg</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58" name="TextBox 12"/>
          <p:cNvSpPr txBox="1"/>
          <p:nvPr/>
        </p:nvSpPr>
        <p:spPr>
          <a:xfrm>
            <a:off x="8568252" y="5279714"/>
            <a:ext cx="2739983" cy="24057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000" dirty="0">
                <a:solidFill>
                  <a:srgbClr val="D6B66A"/>
                </a:solidFill>
                <a:latin typeface="微软雅黑" panose="020B0503020204020204" pitchFamily="34" charset="-122"/>
                <a:ea typeface="微软雅黑" panose="020B0503020204020204" pitchFamily="34" charset="-122"/>
              </a:rPr>
              <a:t>Exhibition node：</a:t>
            </a:r>
            <a:r>
              <a:rPr lang="zh-CN" altLang="en-US" sz="1000" dirty="0">
                <a:solidFill>
                  <a:schemeClr val="bg1"/>
                </a:solidFill>
                <a:latin typeface="微软雅黑" panose="020B0503020204020204" pitchFamily="34" charset="-122"/>
                <a:ea typeface="微软雅黑" panose="020B0503020204020204" pitchFamily="34" charset="-122"/>
              </a:rPr>
              <a:t>Sydney</a:t>
            </a:r>
            <a:endParaRPr sz="1000" dirty="0">
              <a:solidFill>
                <a:schemeClr val="bg1"/>
              </a:solidFill>
              <a:latin typeface="微软雅黑" panose="020B0503020204020204" pitchFamily="34" charset="-122"/>
              <a:ea typeface="微软雅黑" panose="020B0503020204020204" pitchFamily="34" charset="-122"/>
            </a:endParaRPr>
          </a:p>
        </p:txBody>
      </p:sp>
      <p:sp>
        <p:nvSpPr>
          <p:cNvPr id="59" name="TextBox 37"/>
          <p:cNvSpPr txBox="1"/>
          <p:nvPr/>
        </p:nvSpPr>
        <p:spPr>
          <a:xfrm>
            <a:off x="409575" y="6011936"/>
            <a:ext cx="11372850" cy="355482"/>
          </a:xfrm>
          <a:prstGeom prst="rect">
            <a:avLst/>
          </a:prstGeom>
          <a:noFill/>
        </p:spPr>
        <p:txBody>
          <a:bodyPr wrap="square" lIns="27432" tIns="27432" rIns="27432" bIns="27432" anchor="t">
            <a:spAutoFit/>
          </a:bodyPr>
          <a:lstStyle/>
          <a:p>
            <a:pPr algn="ctr">
              <a:lnSpc>
                <a:spcPct val="150000"/>
              </a:lnSpc>
            </a:pPr>
            <a:r>
              <a:rPr lang="zh-CN" altLang="en-US" sz="1066" dirty="0">
                <a:solidFill>
                  <a:srgbClr val="D6B66A"/>
                </a:solidFill>
                <a:latin typeface="微软雅黑" panose="020B0503020204020204" pitchFamily="34" charset="-122"/>
                <a:ea typeface="微软雅黑" panose="020B0503020204020204" pitchFamily="34" charset="-122"/>
              </a:rPr>
              <a:t>Nine unique 3,600-meter scrolls are preserved and exhibited across global hub nodes.</a:t>
            </a:r>
            <a:endParaRPr sz="1300" b="0" dirty="0">
              <a:solidFill>
                <a:srgbClr val="D6B66A"/>
              </a:solidFill>
              <a:latin typeface="微软雅黑" panose="020B0503020204020204" pitchFamily="34" charset="-122"/>
              <a:ea typeface="微软雅黑" panose="020B0503020204020204" pitchFamily="34" charset="-122"/>
            </a:endParaRPr>
          </a:p>
        </p:txBody>
      </p:sp>
      <p:sp>
        <p:nvSpPr>
          <p:cNvPr id="60"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9428197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344710"/>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2000" dirty="0">
                <a:latin typeface="微软雅黑" panose="020B0503020204020204" pitchFamily="34" charset="-122"/>
                <a:ea typeface="微软雅黑" panose="020B0503020204020204" pitchFamily="34" charset="-122"/>
              </a:rPr>
              <a:t>Mechanism of the initiative: combining public mission and business model</a:t>
            </a:r>
            <a:endParaRPr sz="20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83154"/>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312" dirty="0">
                <a:latin typeface="微软雅黑" panose="020B0503020204020204" pitchFamily="34" charset="-122"/>
                <a:ea typeface="微软雅黑" panose="020B0503020204020204" pitchFamily="34" charset="-122"/>
              </a:rPr>
              <a:t>Public mission ensures legitimacy, business mechanisms ensure sustainability, and civilizational backup defines historical necessity.</a:t>
            </a:r>
            <a:endParaRPr sz="1600" dirty="0">
              <a:latin typeface="微软雅黑" panose="020B0503020204020204" pitchFamily="34" charset="-122"/>
              <a:ea typeface="微软雅黑" panose="020B0503020204020204" pitchFamily="34" charset="-122"/>
            </a:endParaRPr>
          </a:p>
        </p:txBody>
      </p:sp>
      <p:sp>
        <p:nvSpPr>
          <p:cNvPr id="21"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2"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24</a:t>
            </a:r>
            <a:endParaRPr dirty="0"/>
          </a:p>
        </p:txBody>
      </p:sp>
      <p:sp>
        <p:nvSpPr>
          <p:cNvPr id="23" name="Rectangle 8"/>
          <p:cNvSpPr/>
          <p:nvPr/>
        </p:nvSpPr>
        <p:spPr>
          <a:xfrm>
            <a:off x="3063475" y="1672311"/>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9"/>
          <p:cNvSpPr/>
          <p:nvPr/>
        </p:nvSpPr>
        <p:spPr>
          <a:xfrm>
            <a:off x="3884882" y="1672311"/>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10"/>
          <p:cNvSpPr/>
          <p:nvPr/>
        </p:nvSpPr>
        <p:spPr>
          <a:xfrm>
            <a:off x="2242068" y="1676883"/>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594360" y="1683536"/>
            <a:ext cx="720000" cy="36576"/>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1420661" y="1683536"/>
            <a:ext cx="720000" cy="36576"/>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70" name="TextBox 12"/>
          <p:cNvSpPr txBox="1"/>
          <p:nvPr/>
        </p:nvSpPr>
        <p:spPr>
          <a:xfrm>
            <a:off x="621791" y="1963348"/>
            <a:ext cx="6589713" cy="40626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600" b="1" dirty="0">
                <a:solidFill>
                  <a:srgbClr val="D6B66A"/>
                </a:solidFill>
                <a:latin typeface="微软雅黑" panose="020B0503020204020204" pitchFamily="34" charset="-122"/>
                <a:ea typeface="微软雅黑" panose="020B0503020204020204" pitchFamily="34" charset="-122"/>
              </a:rPr>
              <a:t>Three major tasks humanity may need to complete next</a:t>
            </a:r>
            <a:endParaRPr sz="1600" b="1" dirty="0">
              <a:solidFill>
                <a:srgbClr val="D6B66A"/>
              </a:solidFill>
              <a:latin typeface="微软雅黑" panose="020B0503020204020204" pitchFamily="34" charset="-122"/>
              <a:ea typeface="微软雅黑" panose="020B0503020204020204" pitchFamily="34" charset="-122"/>
            </a:endParaRPr>
          </a:p>
        </p:txBody>
      </p:sp>
      <p:sp>
        <p:nvSpPr>
          <p:cNvPr id="29" name="TextBox 37"/>
          <p:cNvSpPr txBox="1"/>
          <p:nvPr/>
        </p:nvSpPr>
        <p:spPr>
          <a:xfrm>
            <a:off x="621792" y="5528060"/>
            <a:ext cx="11023122" cy="381258"/>
          </a:xfrm>
          <a:prstGeom prst="rect">
            <a:avLst/>
          </a:prstGeom>
          <a:noFill/>
        </p:spPr>
        <p:txBody>
          <a:bodyPr wrap="square" lIns="27432" tIns="27432" rIns="27432" bIns="27432" anchor="t">
            <a:spAutoFit/>
          </a:bodyPr>
          <a:lstStyle/>
          <a:p>
            <a:pPr algn="ctr">
              <a:lnSpc>
                <a:spcPct val="150000"/>
              </a:lnSpc>
            </a:pPr>
            <a:r>
              <a:rPr lang="zh-CN" altLang="en-US" sz="1312" dirty="0">
                <a:solidFill>
                  <a:srgbClr val="D6B66A"/>
                </a:solidFill>
                <a:latin typeface="微软雅黑" panose="020B0503020204020204" pitchFamily="34" charset="-122"/>
                <a:ea typeface="微软雅黑" panose="020B0503020204020204" pitchFamily="34" charset="-122"/>
              </a:rPr>
              <a:t>The initiative participates in the first task, cooperates with the second, and launches the third.</a:t>
            </a:r>
            <a:endParaRPr sz="1600" b="0" dirty="0">
              <a:solidFill>
                <a:srgbClr val="D6B66A"/>
              </a:solidFill>
              <a:latin typeface="微软雅黑" panose="020B0503020204020204" pitchFamily="34" charset="-122"/>
              <a:ea typeface="微软雅黑" panose="020B0503020204020204" pitchFamily="34" charset="-122"/>
            </a:endParaRPr>
          </a:p>
        </p:txBody>
      </p:sp>
      <p:sp>
        <p:nvSpPr>
          <p:cNvPr id="30" name="TextBox 12"/>
          <p:cNvSpPr txBox="1"/>
          <p:nvPr/>
        </p:nvSpPr>
        <p:spPr>
          <a:xfrm>
            <a:off x="1084152" y="2528595"/>
            <a:ext cx="3838025" cy="2812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1. Make Humanity Smarter and More </a:t>
            </a:r>
            <a:r>
              <a:rPr lang="en-US" altLang="zh-CN" sz="1200" dirty="0" smtClean="0">
                <a:latin typeface="微软雅黑" panose="020B0503020204020204" pitchFamily="34" charset="-122"/>
                <a:ea typeface="微软雅黑" panose="020B0503020204020204" pitchFamily="34" charset="-122"/>
              </a:rPr>
              <a:t>Efficient</a:t>
            </a:r>
            <a:endParaRPr sz="1200" dirty="0">
              <a:latin typeface="微软雅黑" panose="020B0503020204020204" pitchFamily="34" charset="-122"/>
              <a:ea typeface="微软雅黑" panose="020B0503020204020204" pitchFamily="34" charset="-122"/>
            </a:endParaRPr>
          </a:p>
        </p:txBody>
      </p:sp>
      <p:sp>
        <p:nvSpPr>
          <p:cNvPr id="31" name="TextBox 12"/>
          <p:cNvSpPr txBox="1"/>
          <p:nvPr/>
        </p:nvSpPr>
        <p:spPr>
          <a:xfrm>
            <a:off x="1084152" y="3007179"/>
            <a:ext cx="6447864" cy="2812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smtClean="0">
                <a:latin typeface="微软雅黑" panose="020B0503020204020204" pitchFamily="34" charset="-122"/>
                <a:ea typeface="微软雅黑" panose="020B0503020204020204" pitchFamily="34" charset="-122"/>
              </a:rPr>
              <a:t>2. Establish </a:t>
            </a:r>
            <a:r>
              <a:rPr lang="en-US" altLang="zh-CN" sz="1200" dirty="0">
                <a:latin typeface="微软雅黑" panose="020B0503020204020204" pitchFamily="34" charset="-122"/>
                <a:ea typeface="微软雅黑" panose="020B0503020204020204" pitchFamily="34" charset="-122"/>
              </a:rPr>
              <a:t>Backups for Life and Species</a:t>
            </a:r>
            <a:endParaRPr sz="1200" dirty="0">
              <a:latin typeface="微软雅黑" panose="020B0503020204020204" pitchFamily="34" charset="-122"/>
              <a:ea typeface="微软雅黑" panose="020B0503020204020204" pitchFamily="34" charset="-122"/>
            </a:endParaRPr>
          </a:p>
        </p:txBody>
      </p:sp>
      <p:sp>
        <p:nvSpPr>
          <p:cNvPr id="32" name="TextBox 12"/>
          <p:cNvSpPr txBox="1"/>
          <p:nvPr/>
        </p:nvSpPr>
        <p:spPr>
          <a:xfrm>
            <a:off x="1084151" y="3500165"/>
            <a:ext cx="6840000" cy="31393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smtClean="0">
                <a:latin typeface="微软雅黑" panose="020B0503020204020204" pitchFamily="34" charset="-122"/>
                <a:ea typeface="微软雅黑" panose="020B0503020204020204" pitchFamily="34" charset="-122"/>
              </a:rPr>
              <a:t>3. Establish </a:t>
            </a:r>
            <a:r>
              <a:rPr lang="en-US" altLang="zh-CN" sz="1200" dirty="0">
                <a:latin typeface="微软雅黑" panose="020B0503020204020204" pitchFamily="34" charset="-122"/>
                <a:ea typeface="微软雅黑" panose="020B0503020204020204" pitchFamily="34" charset="-122"/>
              </a:rPr>
              <a:t>Backups for Civilization and Thought</a:t>
            </a:r>
            <a:endParaRPr sz="1200" dirty="0">
              <a:latin typeface="微软雅黑" panose="020B0503020204020204" pitchFamily="34" charset="-122"/>
              <a:ea typeface="微软雅黑" panose="020B0503020204020204" pitchFamily="34" charset="-122"/>
            </a:endParaRPr>
          </a:p>
        </p:txBody>
      </p:sp>
      <p:cxnSp>
        <p:nvCxnSpPr>
          <p:cNvPr id="33" name="直接连接符 32"/>
          <p:cNvCxnSpPr/>
          <p:nvPr/>
        </p:nvCxnSpPr>
        <p:spPr>
          <a:xfrm>
            <a:off x="1084152" y="2888694"/>
            <a:ext cx="432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4" name="直接连接符 33"/>
          <p:cNvCxnSpPr/>
          <p:nvPr/>
        </p:nvCxnSpPr>
        <p:spPr>
          <a:xfrm>
            <a:off x="1084151" y="3367278"/>
            <a:ext cx="684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直接连接符 34"/>
          <p:cNvCxnSpPr/>
          <p:nvPr/>
        </p:nvCxnSpPr>
        <p:spPr>
          <a:xfrm>
            <a:off x="1084151" y="3860264"/>
            <a:ext cx="900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36" name="椭圆 35"/>
          <p:cNvSpPr/>
          <p:nvPr/>
        </p:nvSpPr>
        <p:spPr>
          <a:xfrm>
            <a:off x="5404152" y="2850784"/>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37" name="椭圆 36"/>
          <p:cNvSpPr/>
          <p:nvPr/>
        </p:nvSpPr>
        <p:spPr>
          <a:xfrm>
            <a:off x="7881124" y="3327515"/>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38" name="椭圆 37"/>
          <p:cNvSpPr/>
          <p:nvPr/>
        </p:nvSpPr>
        <p:spPr>
          <a:xfrm>
            <a:off x="10054480" y="3824468"/>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28"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960296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2460" dirty="0">
                <a:latin typeface="微软雅黑" panose="020B0503020204020204" pitchFamily="34" charset="-122"/>
                <a:ea typeface="微软雅黑" panose="020B0503020204020204" pitchFamily="34" charset="-122"/>
              </a:rPr>
              <a:t>Civilizational engineering and language translation concern the long-term interests of every country and humanity as a whole.</a:t>
            </a:r>
            <a:endParaRPr sz="30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83154"/>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600" dirty="0">
                <a:latin typeface="微软雅黑" panose="020B0503020204020204" pitchFamily="34" charset="-122"/>
                <a:ea typeface="微软雅黑" panose="020B0503020204020204" pitchFamily="34" charset="-122"/>
              </a:rPr>
              <a:t>Every direction incubated by the initiative carries national-level significance.</a:t>
            </a:r>
            <a:endParaRPr sz="1600" dirty="0">
              <a:latin typeface="微软雅黑" panose="020B0503020204020204" pitchFamily="34" charset="-122"/>
              <a:ea typeface="微软雅黑" panose="020B0503020204020204" pitchFamily="34" charset="-122"/>
            </a:endParaRPr>
          </a:p>
        </p:txBody>
      </p:sp>
      <p:sp>
        <p:nvSpPr>
          <p:cNvPr id="21"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2"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25</a:t>
            </a:r>
            <a:endParaRPr dirty="0"/>
          </a:p>
        </p:txBody>
      </p:sp>
      <p:sp>
        <p:nvSpPr>
          <p:cNvPr id="23" name="Rectangle 8"/>
          <p:cNvSpPr/>
          <p:nvPr/>
        </p:nvSpPr>
        <p:spPr>
          <a:xfrm>
            <a:off x="3063475" y="1672311"/>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9"/>
          <p:cNvSpPr/>
          <p:nvPr/>
        </p:nvSpPr>
        <p:spPr>
          <a:xfrm>
            <a:off x="3884882" y="1672311"/>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10"/>
          <p:cNvSpPr/>
          <p:nvPr/>
        </p:nvSpPr>
        <p:spPr>
          <a:xfrm>
            <a:off x="2242068" y="1676883"/>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594360" y="1683536"/>
            <a:ext cx="720000" cy="36576"/>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1420661" y="1683536"/>
            <a:ext cx="720000" cy="36576"/>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29" name="TextBox 37"/>
          <p:cNvSpPr txBox="1"/>
          <p:nvPr/>
        </p:nvSpPr>
        <p:spPr>
          <a:xfrm>
            <a:off x="621792" y="5528060"/>
            <a:ext cx="11023122" cy="381258"/>
          </a:xfrm>
          <a:prstGeom prst="rect">
            <a:avLst/>
          </a:prstGeom>
          <a:noFill/>
        </p:spPr>
        <p:txBody>
          <a:bodyPr wrap="square" lIns="27432" tIns="27432" rIns="27432" bIns="27432" anchor="t">
            <a:spAutoFit/>
          </a:bodyPr>
          <a:lstStyle/>
          <a:p>
            <a:pPr algn="ctr">
              <a:lnSpc>
                <a:spcPct val="150000"/>
              </a:lnSpc>
            </a:pPr>
            <a:r>
              <a:rPr lang="zh-CN" altLang="en-US" sz="1312" dirty="0">
                <a:solidFill>
                  <a:srgbClr val="D6B66A"/>
                </a:solidFill>
                <a:latin typeface="微软雅黑" panose="020B0503020204020204" pitchFamily="34" charset="-122"/>
                <a:ea typeface="微软雅黑" panose="020B0503020204020204" pitchFamily="34" charset="-122"/>
              </a:rPr>
              <a:t>Language translation determines the ability of each people to enter future civilizational systems.</a:t>
            </a:r>
            <a:endParaRPr sz="1600" b="0" dirty="0">
              <a:solidFill>
                <a:srgbClr val="D6B66A"/>
              </a:solidFill>
              <a:latin typeface="微软雅黑" panose="020B0503020204020204" pitchFamily="34" charset="-122"/>
              <a:ea typeface="微软雅黑" panose="020B0503020204020204" pitchFamily="34" charset="-122"/>
            </a:endParaRPr>
          </a:p>
        </p:txBody>
      </p:sp>
      <p:sp>
        <p:nvSpPr>
          <p:cNvPr id="30" name="TextBox 12"/>
          <p:cNvSpPr txBox="1"/>
          <p:nvPr/>
        </p:nvSpPr>
        <p:spPr>
          <a:xfrm>
            <a:off x="1084152" y="1941304"/>
            <a:ext cx="5882705" cy="2068259"/>
          </a:xfrm>
          <a:prstGeom prst="rect">
            <a:avLst/>
          </a:prstGeom>
          <a:noFill/>
        </p:spPr>
        <p:txBody>
          <a:bodyPr wrap="square" lIns="18288" tIns="18288" rIns="18288" bIns="18288">
            <a:spAutoFit/>
          </a:bodyPr>
          <a:lstStyle/>
          <a:p>
            <a:pPr marL="228600" indent="-228600">
              <a:lnSpc>
                <a:spcPct val="150000"/>
              </a:lnSpc>
              <a:buFont typeface="+mj-lt"/>
              <a:buAutoNum type="arabicPeriod"/>
              <a:defRPr sz="1180" b="0">
                <a:solidFill>
                  <a:srgbClr val="DDE8F7"/>
                </a:solidFill>
                <a:latin typeface="Microsoft YaHei"/>
              </a:defRPr>
            </a:pPr>
            <a:r>
              <a:rPr lang="en-US" altLang="zh-CN" sz="1100" dirty="0" smtClean="0">
                <a:latin typeface="微软雅黑" panose="020B0503020204020204" pitchFamily="34" charset="-122"/>
                <a:ea typeface="微软雅黑" panose="020B0503020204020204" pitchFamily="34" charset="-122"/>
              </a:rPr>
              <a:t>The </a:t>
            </a:r>
            <a:r>
              <a:rPr lang="en-US" altLang="zh-CN" sz="1100" dirty="0">
                <a:latin typeface="微软雅黑" panose="020B0503020204020204" pitchFamily="34" charset="-122"/>
                <a:ea typeface="微软雅黑" panose="020B0503020204020204" pitchFamily="34" charset="-122"/>
              </a:rPr>
              <a:t>explanatory power of a language determines the level of civilization it is capable of carrying</a:t>
            </a:r>
            <a:r>
              <a:rPr lang="en-US" altLang="zh-CN" sz="1100" dirty="0" smtClean="0">
                <a:latin typeface="微软雅黑" panose="020B0503020204020204" pitchFamily="34" charset="-122"/>
                <a:ea typeface="微软雅黑" panose="020B0503020204020204" pitchFamily="34" charset="-122"/>
              </a:rPr>
              <a:t>.</a:t>
            </a:r>
          </a:p>
          <a:p>
            <a:pPr marL="228600" indent="-228600">
              <a:lnSpc>
                <a:spcPct val="150000"/>
              </a:lnSpc>
              <a:buFont typeface="+mj-lt"/>
              <a:buAutoNum type="arabicPeriod"/>
              <a:defRPr sz="1180" b="0">
                <a:solidFill>
                  <a:srgbClr val="DDE8F7"/>
                </a:solidFill>
                <a:latin typeface="Microsoft YaHei"/>
              </a:defRPr>
            </a:pPr>
            <a:r>
              <a:rPr lang="en-US" sz="1100" dirty="0">
                <a:latin typeface="微软雅黑" panose="020B0503020204020204" pitchFamily="34" charset="-122"/>
                <a:ea typeface="微软雅黑" panose="020B0503020204020204" pitchFamily="34" charset="-122"/>
              </a:rPr>
              <a:t>A language’s boundaries shape a nation’s civilizational reach in understanding the world, expressing thought, and creating the future</a:t>
            </a:r>
            <a:r>
              <a:rPr lang="en-US" sz="1100" dirty="0" smtClean="0">
                <a:latin typeface="微软雅黑" panose="020B0503020204020204" pitchFamily="34" charset="-122"/>
                <a:ea typeface="微软雅黑" panose="020B0503020204020204" pitchFamily="34" charset="-122"/>
              </a:rPr>
              <a:t>.</a:t>
            </a:r>
          </a:p>
          <a:p>
            <a:pPr marL="228600" indent="-228600">
              <a:lnSpc>
                <a:spcPct val="150000"/>
              </a:lnSpc>
              <a:buFont typeface="+mj-lt"/>
              <a:buAutoNum type="arabicPeriod"/>
              <a:defRPr sz="1180" b="0">
                <a:solidFill>
                  <a:srgbClr val="DDE8F7"/>
                </a:solidFill>
                <a:latin typeface="Microsoft YaHei"/>
              </a:defRPr>
            </a:pPr>
            <a:r>
              <a:rPr lang="en-US" sz="1100" dirty="0">
                <a:latin typeface="微软雅黑" panose="020B0503020204020204" pitchFamily="34" charset="-122"/>
                <a:ea typeface="微软雅黑" panose="020B0503020204020204" pitchFamily="34" charset="-122"/>
              </a:rPr>
              <a:t>If a language fails to expand its civilizational boundaries, it risks marginalization and eventual disappearance</a:t>
            </a:r>
            <a:r>
              <a:rPr lang="en-US" sz="1100" dirty="0" smtClean="0">
                <a:latin typeface="微软雅黑" panose="020B0503020204020204" pitchFamily="34" charset="-122"/>
                <a:ea typeface="微软雅黑" panose="020B0503020204020204" pitchFamily="34" charset="-122"/>
              </a:rPr>
              <a:t>.</a:t>
            </a:r>
          </a:p>
          <a:p>
            <a:pPr marL="228600" indent="-228600">
              <a:lnSpc>
                <a:spcPct val="150000"/>
              </a:lnSpc>
              <a:buFont typeface="+mj-lt"/>
              <a:buAutoNum type="arabicPeriod"/>
              <a:defRPr sz="1180" b="0">
                <a:solidFill>
                  <a:srgbClr val="DDE8F7"/>
                </a:solidFill>
                <a:latin typeface="Microsoft YaHei"/>
              </a:defRPr>
            </a:pPr>
            <a:r>
              <a:rPr lang="en-US" sz="1100" dirty="0">
                <a:latin typeface="微软雅黑" panose="020B0503020204020204" pitchFamily="34" charset="-122"/>
                <a:ea typeface="微软雅黑" panose="020B0503020204020204" pitchFamily="34" charset="-122"/>
              </a:rPr>
              <a:t>The Huaven Civilization Initiative helps languages empower one another and peoples advance together.</a:t>
            </a:r>
            <a:endParaRPr sz="1100" dirty="0">
              <a:latin typeface="微软雅黑" panose="020B0503020204020204" pitchFamily="34" charset="-122"/>
              <a:ea typeface="微软雅黑" panose="020B0503020204020204" pitchFamily="34" charset="-122"/>
            </a:endParaRPr>
          </a:p>
        </p:txBody>
      </p:sp>
      <p:sp>
        <p:nvSpPr>
          <p:cNvPr id="16"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33665762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Collaboration Architecture of the Initiative</a:t>
            </a:r>
            <a:endParaRPr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1082528" cy="221599"/>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200" dirty="0">
                <a:latin typeface="微软雅黑" panose="020B0503020204020204" pitchFamily="34" charset="-122"/>
                <a:ea typeface="微软雅黑" panose="020B0503020204020204" pitchFamily="34" charset="-122"/>
              </a:rPr>
              <a:t>The platform builds the framework; hub nodes organize resources; branch nodes fill content; the capital system drives scalable growth.</a:t>
            </a:r>
            <a:endParaRPr sz="1200" dirty="0">
              <a:latin typeface="微软雅黑" panose="020B0503020204020204" pitchFamily="34" charset="-122"/>
              <a:ea typeface="微软雅黑" panose="020B0503020204020204" pitchFamily="34" charset="-122"/>
            </a:endParaRPr>
          </a:p>
        </p:txBody>
      </p:sp>
      <p:sp>
        <p:nvSpPr>
          <p:cNvPr id="22" name="TextBox 21"/>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3" name="TextBox 22"/>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26</a:t>
            </a:r>
            <a:endParaRPr dirty="0"/>
          </a:p>
        </p:txBody>
      </p:sp>
      <p:sp>
        <p:nvSpPr>
          <p:cNvPr id="24"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cxnSp>
        <p:nvCxnSpPr>
          <p:cNvPr id="92" name="直接连接符 91"/>
          <p:cNvCxnSpPr/>
          <p:nvPr/>
        </p:nvCxnSpPr>
        <p:spPr>
          <a:xfrm flipH="1">
            <a:off x="6141832" y="4045342"/>
            <a:ext cx="3638" cy="199188"/>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07" name="直接连接符 106"/>
          <p:cNvCxnSpPr/>
          <p:nvPr/>
        </p:nvCxnSpPr>
        <p:spPr>
          <a:xfrm>
            <a:off x="10303267" y="3857715"/>
            <a:ext cx="172800" cy="73480"/>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08" name="直接连接符 107"/>
          <p:cNvCxnSpPr/>
          <p:nvPr/>
        </p:nvCxnSpPr>
        <p:spPr>
          <a:xfrm flipV="1">
            <a:off x="10232499" y="3182620"/>
            <a:ext cx="198000" cy="136374"/>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09" name="直接连接符 108"/>
          <p:cNvCxnSpPr/>
          <p:nvPr/>
        </p:nvCxnSpPr>
        <p:spPr>
          <a:xfrm flipH="1">
            <a:off x="9345431" y="3814776"/>
            <a:ext cx="151200" cy="80927"/>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10" name="直接连接符 109"/>
          <p:cNvCxnSpPr/>
          <p:nvPr/>
        </p:nvCxnSpPr>
        <p:spPr>
          <a:xfrm>
            <a:off x="9338947" y="3293054"/>
            <a:ext cx="186423" cy="110382"/>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12" name="直接连接符 111"/>
          <p:cNvCxnSpPr/>
          <p:nvPr/>
        </p:nvCxnSpPr>
        <p:spPr>
          <a:xfrm flipH="1">
            <a:off x="9900209" y="4087154"/>
            <a:ext cx="3638" cy="199188"/>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93" name="Rounded Rectangle 13"/>
          <p:cNvSpPr/>
          <p:nvPr/>
        </p:nvSpPr>
        <p:spPr>
          <a:xfrm>
            <a:off x="537820" y="1969802"/>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5" name="Rectangle 15"/>
          <p:cNvSpPr/>
          <p:nvPr/>
        </p:nvSpPr>
        <p:spPr>
          <a:xfrm flipH="1">
            <a:off x="794809" y="2129774"/>
            <a:ext cx="46800" cy="468000"/>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0" name="Rounded Rectangle 13"/>
          <p:cNvSpPr/>
          <p:nvPr/>
        </p:nvSpPr>
        <p:spPr>
          <a:xfrm>
            <a:off x="4256288" y="2014009"/>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6" name="Rectangle 15"/>
          <p:cNvSpPr/>
          <p:nvPr/>
        </p:nvSpPr>
        <p:spPr>
          <a:xfrm>
            <a:off x="4562364" y="2129774"/>
            <a:ext cx="46800" cy="468000"/>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1" name="Rounded Rectangle 13"/>
          <p:cNvSpPr/>
          <p:nvPr/>
        </p:nvSpPr>
        <p:spPr>
          <a:xfrm>
            <a:off x="7974756" y="2010538"/>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3" name="Rectangle 15"/>
          <p:cNvSpPr/>
          <p:nvPr/>
        </p:nvSpPr>
        <p:spPr>
          <a:xfrm>
            <a:off x="8269753" y="2129774"/>
            <a:ext cx="45719" cy="468000"/>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4" name="TextBox 12"/>
          <p:cNvSpPr txBox="1"/>
          <p:nvPr/>
        </p:nvSpPr>
        <p:spPr>
          <a:xfrm>
            <a:off x="1009164" y="2129774"/>
            <a:ext cx="2722726"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400" b="1" dirty="0">
                <a:solidFill>
                  <a:srgbClr val="D6B66A"/>
                </a:solidFill>
                <a:latin typeface="微软雅黑" panose="020B0503020204020204" pitchFamily="34" charset="-122"/>
                <a:ea typeface="微软雅黑" panose="020B0503020204020204" pitchFamily="34" charset="-122"/>
              </a:rPr>
              <a:t>Huaven Civilization Platform</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115" name="TextBox 12"/>
          <p:cNvSpPr txBox="1"/>
          <p:nvPr/>
        </p:nvSpPr>
        <p:spPr>
          <a:xfrm>
            <a:off x="4780469" y="2129774"/>
            <a:ext cx="2722726"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400" b="1" dirty="0">
                <a:solidFill>
                  <a:srgbClr val="D6B66A"/>
                </a:solidFill>
                <a:latin typeface="微软雅黑" panose="020B0503020204020204" pitchFamily="34" charset="-122"/>
                <a:ea typeface="微软雅黑" panose="020B0503020204020204" pitchFamily="34" charset="-122"/>
              </a:rPr>
              <a:t>Civilizational Hub Node</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116" name="TextBox 12"/>
          <p:cNvSpPr txBox="1"/>
          <p:nvPr/>
        </p:nvSpPr>
        <p:spPr>
          <a:xfrm>
            <a:off x="8538846" y="2132330"/>
            <a:ext cx="2722726"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400" b="1" dirty="0">
                <a:solidFill>
                  <a:srgbClr val="D6B66A"/>
                </a:solidFill>
                <a:latin typeface="微软雅黑" panose="020B0503020204020204" pitchFamily="34" charset="-122"/>
                <a:ea typeface="微软雅黑" panose="020B0503020204020204" pitchFamily="34" charset="-122"/>
              </a:rPr>
              <a:t>Value Ecosystem</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118" name="TextBox 12"/>
          <p:cNvSpPr txBox="1"/>
          <p:nvPr/>
        </p:nvSpPr>
        <p:spPr>
          <a:xfrm>
            <a:off x="817772" y="2761387"/>
            <a:ext cx="3117505" cy="1666290"/>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Set rules and </a:t>
            </a:r>
            <a:r>
              <a:rPr lang="en-US" altLang="zh-CN" sz="1200" dirty="0" smtClean="0">
                <a:latin typeface="微软雅黑" panose="020B0503020204020204" pitchFamily="34" charset="-122"/>
                <a:ea typeface="微软雅黑" panose="020B0503020204020204" pitchFamily="34" charset="-122"/>
              </a:rPr>
              <a:t>protocols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authorize the </a:t>
            </a:r>
            <a:r>
              <a:rPr lang="en-US" altLang="zh-CN" sz="1200" dirty="0" smtClean="0">
                <a:latin typeface="微软雅黑" panose="020B0503020204020204" pitchFamily="34" charset="-122"/>
                <a:ea typeface="微软雅黑" panose="020B0503020204020204" pitchFamily="34" charset="-122"/>
              </a:rPr>
              <a:t>brand</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build systems and </a:t>
            </a:r>
            <a:r>
              <a:rPr lang="en-US" altLang="zh-CN" sz="1200" dirty="0" smtClean="0">
                <a:latin typeface="微软雅黑" panose="020B0503020204020204" pitchFamily="34" charset="-122"/>
                <a:ea typeface="微软雅黑" panose="020B0503020204020204" pitchFamily="34" charset="-122"/>
              </a:rPr>
              <a:t>tools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create civilizational </a:t>
            </a:r>
            <a:r>
              <a:rPr lang="en-US" altLang="zh-CN" sz="1200" dirty="0" smtClean="0">
                <a:latin typeface="微软雅黑" panose="020B0503020204020204" pitchFamily="34" charset="-122"/>
                <a:ea typeface="微软雅黑" panose="020B0503020204020204" pitchFamily="34" charset="-122"/>
              </a:rPr>
              <a:t>assets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shape global </a:t>
            </a:r>
            <a:r>
              <a:rPr lang="en-US" altLang="zh-CN" sz="1200" dirty="0" smtClean="0">
                <a:latin typeface="微软雅黑" panose="020B0503020204020204" pitchFamily="34" charset="-122"/>
                <a:ea typeface="微软雅黑" panose="020B0503020204020204" pitchFamily="34" charset="-122"/>
              </a:rPr>
              <a:t>collaboration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launch the Civilization Fund</a:t>
            </a:r>
            <a:endParaRPr lang="en-US" altLang="zh-CN" sz="1200" dirty="0" smtClean="0">
              <a:latin typeface="微软雅黑" panose="020B0503020204020204" pitchFamily="34" charset="-122"/>
              <a:ea typeface="微软雅黑" panose="020B0503020204020204" pitchFamily="34" charset="-122"/>
            </a:endParaRPr>
          </a:p>
        </p:txBody>
      </p:sp>
      <p:sp>
        <p:nvSpPr>
          <p:cNvPr id="120" name="TextBox 12"/>
          <p:cNvSpPr txBox="1"/>
          <p:nvPr/>
        </p:nvSpPr>
        <p:spPr>
          <a:xfrm>
            <a:off x="4568081" y="2758416"/>
            <a:ext cx="3117505" cy="1698927"/>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Mobilize talent and </a:t>
            </a:r>
            <a:r>
              <a:rPr lang="en-US" altLang="zh-CN" sz="1200" dirty="0" smtClean="0">
                <a:latin typeface="微软雅黑" panose="020B0503020204020204" pitchFamily="34" charset="-122"/>
                <a:ea typeface="微软雅黑" panose="020B0503020204020204" pitchFamily="34" charset="-122"/>
              </a:rPr>
              <a:t>capital</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incubate branch </a:t>
            </a:r>
            <a:r>
              <a:rPr lang="en-US" altLang="zh-CN" sz="1200" dirty="0" smtClean="0">
                <a:latin typeface="微软雅黑" panose="020B0503020204020204" pitchFamily="34" charset="-122"/>
                <a:ea typeface="微软雅黑" panose="020B0503020204020204" pitchFamily="34" charset="-122"/>
              </a:rPr>
              <a:t>nodes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operate Civilizational </a:t>
            </a:r>
            <a:r>
              <a:rPr lang="en-US" altLang="zh-CN" sz="1200" dirty="0" smtClean="0">
                <a:latin typeface="微软雅黑" panose="020B0503020204020204" pitchFamily="34" charset="-122"/>
                <a:ea typeface="微软雅黑" panose="020B0503020204020204" pitchFamily="34" charset="-122"/>
              </a:rPr>
              <a:t>Spaces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collect and translate </a:t>
            </a:r>
            <a:r>
              <a:rPr lang="en-US" altLang="zh-CN" sz="1200" dirty="0" smtClean="0">
                <a:latin typeface="微软雅黑" panose="020B0503020204020204" pitchFamily="34" charset="-122"/>
                <a:ea typeface="微软雅黑" panose="020B0503020204020204" pitchFamily="34" charset="-122"/>
              </a:rPr>
              <a:t>content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connect partner </a:t>
            </a:r>
            <a:r>
              <a:rPr lang="en-US" altLang="zh-CN" sz="1200" dirty="0" smtClean="0">
                <a:latin typeface="微软雅黑" panose="020B0503020204020204" pitchFamily="34" charset="-122"/>
                <a:ea typeface="微软雅黑" panose="020B0503020204020204" pitchFamily="34" charset="-122"/>
              </a:rPr>
              <a:t>institutions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latin typeface="微软雅黑" panose="020B0503020204020204" pitchFamily="34" charset="-122"/>
                <a:ea typeface="微软雅黑" panose="020B0503020204020204" pitchFamily="34" charset="-122"/>
              </a:rPr>
              <a:t>expand thought through Q&amp;A</a:t>
            </a:r>
            <a:endParaRPr lang="en-US" altLang="zh-CN" sz="1200" dirty="0" smtClean="0">
              <a:latin typeface="微软雅黑" panose="020B0503020204020204" pitchFamily="34" charset="-122"/>
              <a:ea typeface="微软雅黑" panose="020B0503020204020204" pitchFamily="34" charset="-122"/>
            </a:endParaRPr>
          </a:p>
        </p:txBody>
      </p:sp>
      <p:sp>
        <p:nvSpPr>
          <p:cNvPr id="122" name="TextBox 12"/>
          <p:cNvSpPr txBox="1"/>
          <p:nvPr/>
        </p:nvSpPr>
        <p:spPr>
          <a:xfrm>
            <a:off x="8216003" y="2758416"/>
            <a:ext cx="3117505" cy="2038379"/>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dirty="0" smtClean="0">
                <a:latin typeface="微软雅黑" panose="020B0503020204020204" pitchFamily="34" charset="-122"/>
                <a:ea typeface="微软雅黑" panose="020B0503020204020204" pitchFamily="34" charset="-122"/>
              </a:rPr>
              <a:t>Share long-term growth through cross-shareholding</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dirty="0" smtClean="0">
                <a:latin typeface="微软雅黑" panose="020B0503020204020204" pitchFamily="34" charset="-122"/>
                <a:ea typeface="微软雅黑" panose="020B0503020204020204" pitchFamily="34" charset="-122"/>
              </a:rPr>
              <a:t>Coordinate development through contribution funds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dirty="0">
                <a:latin typeface="微软雅黑" panose="020B0503020204020204" pitchFamily="34" charset="-122"/>
                <a:ea typeface="微软雅黑" panose="020B0503020204020204" pitchFamily="34" charset="-122"/>
              </a:rPr>
              <a:t>Incubate projects to increase equity </a:t>
            </a:r>
            <a:r>
              <a:rPr lang="en-US" altLang="zh-CN" sz="1100" dirty="0" smtClean="0">
                <a:latin typeface="微软雅黑" panose="020B0503020204020204" pitchFamily="34" charset="-122"/>
                <a:ea typeface="微软雅黑" panose="020B0503020204020204" pitchFamily="34" charset="-122"/>
              </a:rPr>
              <a:t>value</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dirty="0">
                <a:latin typeface="微软雅黑" panose="020B0503020204020204" pitchFamily="34" charset="-122"/>
                <a:ea typeface="微软雅黑" panose="020B0503020204020204" pitchFamily="34" charset="-122"/>
              </a:rPr>
              <a:t>Accumulate space, brand and content </a:t>
            </a:r>
            <a:r>
              <a:rPr lang="en-US" altLang="zh-CN" sz="1100" dirty="0" smtClean="0">
                <a:latin typeface="微软雅黑" panose="020B0503020204020204" pitchFamily="34" charset="-122"/>
                <a:ea typeface="微软雅黑" panose="020B0503020204020204" pitchFamily="34" charset="-122"/>
              </a:rPr>
              <a:t>assets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dirty="0">
                <a:latin typeface="微软雅黑" panose="020B0503020204020204" pitchFamily="34" charset="-122"/>
                <a:ea typeface="微软雅黑" panose="020B0503020204020204" pitchFamily="34" charset="-122"/>
              </a:rPr>
              <a:t>Amplify capital to multiply node value</a:t>
            </a:r>
            <a:endParaRPr lang="en-US" altLang="zh-CN" sz="1100" dirty="0" smtClean="0">
              <a:latin typeface="微软雅黑" panose="020B0503020204020204" pitchFamily="34" charset="-122"/>
              <a:ea typeface="微软雅黑" panose="020B0503020204020204" pitchFamily="34" charset="-122"/>
            </a:endParaRPr>
          </a:p>
        </p:txBody>
      </p:sp>
      <p:sp>
        <p:nvSpPr>
          <p:cNvPr id="32"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Governance Structure of the Initiative</a:t>
            </a:r>
          </a:p>
        </p:txBody>
      </p:sp>
      <p:sp>
        <p:nvSpPr>
          <p:cNvPr id="4" name="TextBox 3"/>
          <p:cNvSpPr txBox="1"/>
          <p:nvPr/>
        </p:nvSpPr>
        <p:spPr>
          <a:xfrm>
            <a:off x="621792" y="1234440"/>
            <a:ext cx="7422613" cy="267766"/>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500" dirty="0" smtClean="0">
                <a:latin typeface="微软雅黑" panose="020B0503020204020204" pitchFamily="34" charset="-122"/>
                <a:ea typeface="微软雅黑" panose="020B0503020204020204" pitchFamily="34" charset="-122"/>
              </a:rPr>
              <a:t>From conceptual layer to governance layer to execution layer</a:t>
            </a:r>
            <a:endParaRPr lang="zh-CN" altLang="en-US" dirty="0">
              <a:latin typeface="微软雅黑" panose="020B0503020204020204" pitchFamily="34" charset="-122"/>
              <a:ea typeface="微软雅黑" panose="020B0503020204020204" pitchFamily="34" charset="-122"/>
            </a:endParaRPr>
          </a:p>
        </p:txBody>
      </p:sp>
      <p:sp>
        <p:nvSpPr>
          <p:cNvPr id="22" name="TextBox 21"/>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3" name="TextBox 22"/>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27</a:t>
            </a:r>
            <a:endParaRPr dirty="0"/>
          </a:p>
        </p:txBody>
      </p:sp>
      <p:sp>
        <p:nvSpPr>
          <p:cNvPr id="24"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150" name="TextBox 37"/>
          <p:cNvSpPr txBox="1"/>
          <p:nvPr/>
        </p:nvSpPr>
        <p:spPr>
          <a:xfrm>
            <a:off x="551634" y="5802748"/>
            <a:ext cx="11023122" cy="340478"/>
          </a:xfrm>
          <a:prstGeom prst="rect">
            <a:avLst/>
          </a:prstGeom>
          <a:noFill/>
        </p:spPr>
        <p:txBody>
          <a:bodyPr wrap="square" lIns="27432" tIns="27432" rIns="27432" bIns="27432" anchor="t">
            <a:spAutoFit/>
          </a:bodyPr>
          <a:lstStyle/>
          <a:p>
            <a:pPr algn="ctr">
              <a:lnSpc>
                <a:spcPct val="150000"/>
              </a:lnSpc>
            </a:pPr>
            <a:r>
              <a:rPr lang="zh-CN" altLang="en-US" sz="1147" dirty="0">
                <a:solidFill>
                  <a:srgbClr val="D6B66A"/>
                </a:solidFill>
                <a:latin typeface="微软雅黑" panose="020B0503020204020204" pitchFamily="34" charset="-122"/>
                <a:ea typeface="微软雅黑" panose="020B0503020204020204" pitchFamily="34" charset="-122"/>
              </a:rPr>
              <a:t>Governance structure: council coordination, node governance and execution centers.</a:t>
            </a:r>
          </a:p>
        </p:txBody>
      </p:sp>
      <p:sp>
        <p:nvSpPr>
          <p:cNvPr id="94" name="Rounded Rectangle 13"/>
          <p:cNvSpPr/>
          <p:nvPr/>
        </p:nvSpPr>
        <p:spPr>
          <a:xfrm>
            <a:off x="537820" y="1969802"/>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6" name="Rectangle 15"/>
          <p:cNvSpPr/>
          <p:nvPr/>
        </p:nvSpPr>
        <p:spPr>
          <a:xfrm flipH="1">
            <a:off x="794809" y="2129774"/>
            <a:ext cx="46800" cy="468000"/>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7" name="Rounded Rectangle 13"/>
          <p:cNvSpPr/>
          <p:nvPr/>
        </p:nvSpPr>
        <p:spPr>
          <a:xfrm>
            <a:off x="4256288" y="2014009"/>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8" name="Rectangle 15"/>
          <p:cNvSpPr/>
          <p:nvPr/>
        </p:nvSpPr>
        <p:spPr>
          <a:xfrm>
            <a:off x="4562364" y="2129774"/>
            <a:ext cx="46800" cy="468000"/>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9" name="Rounded Rectangle 13"/>
          <p:cNvSpPr/>
          <p:nvPr/>
        </p:nvSpPr>
        <p:spPr>
          <a:xfrm>
            <a:off x="7974756" y="2010538"/>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1" name="Rectangle 15"/>
          <p:cNvSpPr/>
          <p:nvPr/>
        </p:nvSpPr>
        <p:spPr>
          <a:xfrm>
            <a:off x="8269753" y="2129774"/>
            <a:ext cx="45719" cy="468000"/>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2" name="TextBox 12"/>
          <p:cNvSpPr txBox="1"/>
          <p:nvPr/>
        </p:nvSpPr>
        <p:spPr>
          <a:xfrm>
            <a:off x="1009164" y="2129774"/>
            <a:ext cx="2722726"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400" b="1" dirty="0">
                <a:solidFill>
                  <a:srgbClr val="D6B66A"/>
                </a:solidFill>
                <a:latin typeface="微软雅黑" panose="020B0503020204020204" pitchFamily="34" charset="-122"/>
                <a:ea typeface="微软雅黑" panose="020B0503020204020204" pitchFamily="34" charset="-122"/>
              </a:rPr>
              <a:t>Governance Framework</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103" name="TextBox 12"/>
          <p:cNvSpPr txBox="1"/>
          <p:nvPr/>
        </p:nvSpPr>
        <p:spPr>
          <a:xfrm>
            <a:off x="4780469" y="2129774"/>
            <a:ext cx="2722726" cy="32201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400" b="1" dirty="0">
                <a:solidFill>
                  <a:srgbClr val="D6B66A"/>
                </a:solidFill>
                <a:latin typeface="微软雅黑" panose="020B0503020204020204" pitchFamily="34" charset="-122"/>
                <a:ea typeface="微软雅黑" panose="020B0503020204020204" pitchFamily="34" charset="-122"/>
              </a:rPr>
              <a:t>Huaven Council</a:t>
            </a:r>
            <a:endParaRPr lang="en-US" altLang="zh-CN" sz="1400" b="1" dirty="0" smtClean="0">
              <a:solidFill>
                <a:srgbClr val="D6B66A"/>
              </a:solidFill>
              <a:latin typeface="微软雅黑" panose="020B0503020204020204" pitchFamily="34" charset="-122"/>
              <a:ea typeface="微软雅黑" panose="020B0503020204020204" pitchFamily="34" charset="-122"/>
            </a:endParaRPr>
          </a:p>
        </p:txBody>
      </p:sp>
      <p:sp>
        <p:nvSpPr>
          <p:cNvPr id="104" name="TextBox 12"/>
          <p:cNvSpPr txBox="1"/>
          <p:nvPr/>
        </p:nvSpPr>
        <p:spPr>
          <a:xfrm>
            <a:off x="8538846" y="2132330"/>
            <a:ext cx="2722726" cy="301621"/>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300" b="1" dirty="0">
                <a:solidFill>
                  <a:srgbClr val="D6B66A"/>
                </a:solidFill>
                <a:latin typeface="微软雅黑" panose="020B0503020204020204" pitchFamily="34" charset="-122"/>
                <a:ea typeface="微软雅黑" panose="020B0503020204020204" pitchFamily="34" charset="-122"/>
              </a:rPr>
              <a:t>Node Governance Committees</a:t>
            </a:r>
            <a:endParaRPr lang="en-US" altLang="zh-CN" sz="1300" b="1" dirty="0" smtClean="0">
              <a:solidFill>
                <a:srgbClr val="D6B66A"/>
              </a:solidFill>
              <a:latin typeface="微软雅黑" panose="020B0503020204020204" pitchFamily="34" charset="-122"/>
              <a:ea typeface="微软雅黑" panose="020B0503020204020204" pitchFamily="34" charset="-122"/>
            </a:endParaRPr>
          </a:p>
        </p:txBody>
      </p:sp>
      <p:sp>
        <p:nvSpPr>
          <p:cNvPr id="105" name="TextBox 12"/>
          <p:cNvSpPr txBox="1"/>
          <p:nvPr/>
        </p:nvSpPr>
        <p:spPr>
          <a:xfrm>
            <a:off x="817772" y="2761387"/>
            <a:ext cx="3117505" cy="2322174"/>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fr-FR" altLang="zh-CN" sz="1100" b="1" dirty="0">
                <a:solidFill>
                  <a:srgbClr val="D6B66A"/>
                </a:solidFill>
                <a:latin typeface="微软雅黑" panose="020B0503020204020204" pitchFamily="34" charset="-122"/>
                <a:ea typeface="微软雅黑" panose="020B0503020204020204" pitchFamily="34" charset="-122"/>
              </a:rPr>
              <a:t>Direction</a:t>
            </a:r>
            <a:r>
              <a:rPr lang="fr-FR" altLang="zh-CN" sz="1100" dirty="0">
                <a:latin typeface="微软雅黑" panose="020B0503020204020204" pitchFamily="34" charset="-122"/>
                <a:ea typeface="微软雅黑" panose="020B0503020204020204" pitchFamily="34" charset="-122"/>
              </a:rPr>
              <a:t>: vision, principles, protocols, </a:t>
            </a:r>
            <a:r>
              <a:rPr lang="fr-FR" altLang="zh-CN" sz="1100" dirty="0" smtClean="0">
                <a:latin typeface="微软雅黑" panose="020B0503020204020204" pitchFamily="34" charset="-122"/>
                <a:ea typeface="微软雅黑" panose="020B0503020204020204" pitchFamily="34" charset="-122"/>
              </a:rPr>
              <a:t>standards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a:solidFill>
                  <a:srgbClr val="D6B66A"/>
                </a:solidFill>
                <a:latin typeface="微软雅黑" panose="020B0503020204020204" pitchFamily="34" charset="-122"/>
                <a:ea typeface="微软雅黑" panose="020B0503020204020204" pitchFamily="34" charset="-122"/>
              </a:rPr>
              <a:t>Platform</a:t>
            </a:r>
            <a:r>
              <a:rPr lang="en-US" altLang="zh-CN" sz="1100" dirty="0">
                <a:latin typeface="微软雅黑" panose="020B0503020204020204" pitchFamily="34" charset="-122"/>
                <a:ea typeface="微软雅黑" panose="020B0503020204020204" pitchFamily="34" charset="-122"/>
              </a:rPr>
              <a:t>: systems, data, brand, </a:t>
            </a:r>
            <a:r>
              <a:rPr lang="en-US" altLang="zh-CN" sz="1100" dirty="0" smtClean="0">
                <a:latin typeface="微软雅黑" panose="020B0503020204020204" pitchFamily="34" charset="-122"/>
                <a:ea typeface="微软雅黑" panose="020B0503020204020204" pitchFamily="34" charset="-122"/>
              </a:rPr>
              <a:t>interfaces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a:solidFill>
                  <a:srgbClr val="D6B66A"/>
                </a:solidFill>
                <a:latin typeface="微软雅黑" panose="020B0503020204020204" pitchFamily="34" charset="-122"/>
                <a:ea typeface="微软雅黑" panose="020B0503020204020204" pitchFamily="34" charset="-122"/>
              </a:rPr>
              <a:t>Nodes</a:t>
            </a:r>
            <a:r>
              <a:rPr lang="en-US" altLang="zh-CN" sz="1100" dirty="0">
                <a:latin typeface="微软雅黑" panose="020B0503020204020204" pitchFamily="34" charset="-122"/>
                <a:ea typeface="微软雅黑" panose="020B0503020204020204" pitchFamily="34" charset="-122"/>
              </a:rPr>
              <a:t>: authorization, evaluation, operation, </a:t>
            </a:r>
            <a:r>
              <a:rPr lang="en-US" altLang="zh-CN" sz="1100" dirty="0" smtClean="0">
                <a:latin typeface="微软雅黑" panose="020B0503020204020204" pitchFamily="34" charset="-122"/>
                <a:ea typeface="微软雅黑" panose="020B0503020204020204" pitchFamily="34" charset="-122"/>
              </a:rPr>
              <a:t>incubation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a:solidFill>
                  <a:srgbClr val="D6B66A"/>
                </a:solidFill>
                <a:latin typeface="微软雅黑" panose="020B0503020204020204" pitchFamily="34" charset="-122"/>
                <a:ea typeface="微软雅黑" panose="020B0503020204020204" pitchFamily="34" charset="-122"/>
              </a:rPr>
              <a:t>Capital</a:t>
            </a:r>
            <a:r>
              <a:rPr lang="en-US" altLang="zh-CN" sz="1100" dirty="0">
                <a:latin typeface="微软雅黑" panose="020B0503020204020204" pitchFamily="34" charset="-122"/>
                <a:ea typeface="微软雅黑" panose="020B0503020204020204" pitchFamily="34" charset="-122"/>
              </a:rPr>
              <a:t>: investment, funds, returns, risk </a:t>
            </a:r>
            <a:r>
              <a:rPr lang="en-US" altLang="zh-CN" sz="1100" dirty="0" smtClean="0">
                <a:latin typeface="微软雅黑" panose="020B0503020204020204" pitchFamily="34" charset="-122"/>
                <a:ea typeface="微软雅黑" panose="020B0503020204020204" pitchFamily="34" charset="-122"/>
              </a:rPr>
              <a:t>control</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a:solidFill>
                  <a:srgbClr val="D6B66A"/>
                </a:solidFill>
                <a:latin typeface="微软雅黑" panose="020B0503020204020204" pitchFamily="34" charset="-122"/>
                <a:ea typeface="微软雅黑" panose="020B0503020204020204" pitchFamily="34" charset="-122"/>
              </a:rPr>
              <a:t>Incentives</a:t>
            </a:r>
            <a:r>
              <a:rPr lang="en-US" altLang="zh-CN" sz="1100" dirty="0">
                <a:latin typeface="微软雅黑" panose="020B0503020204020204" pitchFamily="34" charset="-122"/>
                <a:ea typeface="微软雅黑" panose="020B0503020204020204" pitchFamily="34" charset="-122"/>
              </a:rPr>
              <a:t>: distribution, participation, contribution value, incentive pools</a:t>
            </a:r>
            <a:endParaRPr lang="en-US" altLang="zh-CN" sz="1100" dirty="0" smtClean="0">
              <a:latin typeface="微软雅黑" panose="020B0503020204020204" pitchFamily="34" charset="-122"/>
              <a:ea typeface="微软雅黑" panose="020B0503020204020204" pitchFamily="34" charset="-122"/>
            </a:endParaRPr>
          </a:p>
        </p:txBody>
      </p:sp>
      <p:sp>
        <p:nvSpPr>
          <p:cNvPr id="107" name="TextBox 12"/>
          <p:cNvSpPr txBox="1"/>
          <p:nvPr/>
        </p:nvSpPr>
        <p:spPr>
          <a:xfrm>
            <a:off x="4568081" y="2735266"/>
            <a:ext cx="3117505" cy="2529923"/>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a:solidFill>
                  <a:srgbClr val="D6B66A"/>
                </a:solidFill>
                <a:latin typeface="微软雅黑" panose="020B0503020204020204" pitchFamily="34" charset="-122"/>
                <a:ea typeface="微软雅黑" panose="020B0503020204020204" pitchFamily="34" charset="-122"/>
              </a:rPr>
              <a:t>Civilization Guardianship</a:t>
            </a:r>
            <a:r>
              <a:rPr lang="en-US" altLang="zh-CN" sz="900" dirty="0">
                <a:latin typeface="微软雅黑" panose="020B0503020204020204" pitchFamily="34" charset="-122"/>
                <a:ea typeface="微软雅黑" panose="020B0503020204020204" pitchFamily="34" charset="-122"/>
              </a:rPr>
              <a:t>: bottom lines, civilizational </a:t>
            </a:r>
            <a:r>
              <a:rPr lang="en-US" altLang="zh-CN" sz="900" dirty="0" smtClean="0">
                <a:latin typeface="微软雅黑" panose="020B0503020204020204" pitchFamily="34" charset="-122"/>
                <a:ea typeface="微软雅黑" panose="020B0503020204020204" pitchFamily="34" charset="-122"/>
              </a:rPr>
              <a:t>balance</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Strategic </a:t>
            </a:r>
            <a:r>
              <a:rPr lang="en-US" altLang="zh-CN" sz="900" b="1" dirty="0">
                <a:solidFill>
                  <a:srgbClr val="D6B66A"/>
                </a:solidFill>
                <a:latin typeface="微软雅黑" panose="020B0503020204020204" pitchFamily="34" charset="-122"/>
                <a:ea typeface="微软雅黑" panose="020B0503020204020204" pitchFamily="34" charset="-122"/>
              </a:rPr>
              <a:t>Advisory</a:t>
            </a:r>
            <a:r>
              <a:rPr lang="en-US" altLang="zh-CN" sz="900" dirty="0">
                <a:latin typeface="微软雅黑" panose="020B0503020204020204" pitchFamily="34" charset="-122"/>
                <a:ea typeface="微软雅黑" panose="020B0503020204020204" pitchFamily="34" charset="-122"/>
              </a:rPr>
              <a:t>: expert consultation, strategic </a:t>
            </a:r>
            <a:r>
              <a:rPr lang="en-US" altLang="zh-CN" sz="900" dirty="0" smtClean="0">
                <a:latin typeface="微软雅黑" panose="020B0503020204020204" pitchFamily="34" charset="-122"/>
                <a:ea typeface="微软雅黑" panose="020B0503020204020204" pitchFamily="34" charset="-122"/>
              </a:rPr>
              <a:t>advice</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Standards</a:t>
            </a:r>
            <a:r>
              <a:rPr lang="en-US" altLang="zh-CN" sz="900" dirty="0">
                <a:latin typeface="微软雅黑" panose="020B0503020204020204" pitchFamily="34" charset="-122"/>
                <a:ea typeface="微软雅黑" panose="020B0503020204020204" pitchFamily="34" charset="-122"/>
              </a:rPr>
              <a:t>: rules, protocols, authorization, </a:t>
            </a:r>
            <a:r>
              <a:rPr lang="en-US" altLang="zh-CN" sz="900" dirty="0" smtClean="0">
                <a:latin typeface="微软雅黑" panose="020B0503020204020204" pitchFamily="34" charset="-122"/>
                <a:ea typeface="微软雅黑" panose="020B0503020204020204" pitchFamily="34" charset="-122"/>
              </a:rPr>
              <a:t>standards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Content </a:t>
            </a:r>
            <a:r>
              <a:rPr lang="en-US" altLang="zh-CN" sz="900" b="1" dirty="0">
                <a:solidFill>
                  <a:srgbClr val="D6B66A"/>
                </a:solidFill>
                <a:latin typeface="微软雅黑" panose="020B0503020204020204" pitchFamily="34" charset="-122"/>
                <a:ea typeface="微软雅黑" panose="020B0503020204020204" pitchFamily="34" charset="-122"/>
              </a:rPr>
              <a:t>&amp; Translation</a:t>
            </a:r>
            <a:r>
              <a:rPr lang="en-US" altLang="zh-CN" sz="900" dirty="0">
                <a:latin typeface="微软雅黑" panose="020B0503020204020204" pitchFamily="34" charset="-122"/>
                <a:ea typeface="微软雅黑" panose="020B0503020204020204" pitchFamily="34" charset="-122"/>
              </a:rPr>
              <a:t>: content, translation, quality </a:t>
            </a:r>
            <a:r>
              <a:rPr lang="en-US" altLang="zh-CN" sz="900" dirty="0" smtClean="0">
                <a:latin typeface="微软雅黑" panose="020B0503020204020204" pitchFamily="34" charset="-122"/>
                <a:ea typeface="微软雅黑" panose="020B0503020204020204" pitchFamily="34" charset="-122"/>
              </a:rPr>
              <a:t>certification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Finance </a:t>
            </a:r>
            <a:r>
              <a:rPr lang="en-US" altLang="zh-CN" sz="900" b="1" dirty="0">
                <a:solidFill>
                  <a:srgbClr val="D6B66A"/>
                </a:solidFill>
                <a:latin typeface="微软雅黑" panose="020B0503020204020204" pitchFamily="34" charset="-122"/>
                <a:ea typeface="微软雅黑" panose="020B0503020204020204" pitchFamily="34" charset="-122"/>
              </a:rPr>
              <a:t>&amp; Investment</a:t>
            </a:r>
            <a:r>
              <a:rPr lang="en-US" altLang="zh-CN" sz="900" dirty="0">
                <a:latin typeface="微软雅黑" panose="020B0503020204020204" pitchFamily="34" charset="-122"/>
                <a:ea typeface="微软雅黑" panose="020B0503020204020204" pitchFamily="34" charset="-122"/>
              </a:rPr>
              <a:t>: funds, investment, </a:t>
            </a:r>
            <a:r>
              <a:rPr lang="en-US" altLang="zh-CN" sz="900" dirty="0" smtClean="0">
                <a:latin typeface="微软雅黑" panose="020B0503020204020204" pitchFamily="34" charset="-122"/>
                <a:ea typeface="微软雅黑" panose="020B0503020204020204" pitchFamily="34" charset="-122"/>
              </a:rPr>
              <a:t>incubation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Arbitration</a:t>
            </a:r>
            <a:r>
              <a:rPr lang="en-US" altLang="zh-CN" sz="900" dirty="0">
                <a:latin typeface="微软雅黑" panose="020B0503020204020204" pitchFamily="34" charset="-122"/>
                <a:ea typeface="微软雅黑" panose="020B0503020204020204" pitchFamily="34" charset="-122"/>
              </a:rPr>
              <a:t>: dispute resolution, review, </a:t>
            </a:r>
            <a:r>
              <a:rPr lang="en-US" altLang="zh-CN" sz="900" dirty="0" smtClean="0">
                <a:latin typeface="微软雅黑" panose="020B0503020204020204" pitchFamily="34" charset="-122"/>
                <a:ea typeface="微软雅黑" panose="020B0503020204020204" pitchFamily="34" charset="-122"/>
              </a:rPr>
              <a:t>enforcement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Integrity </a:t>
            </a:r>
            <a:r>
              <a:rPr lang="en-US" altLang="zh-CN" sz="900" b="1" dirty="0">
                <a:solidFill>
                  <a:srgbClr val="D6B66A"/>
                </a:solidFill>
                <a:latin typeface="微软雅黑" panose="020B0503020204020204" pitchFamily="34" charset="-122"/>
                <a:ea typeface="微软雅黑" panose="020B0503020204020204" pitchFamily="34" charset="-122"/>
              </a:rPr>
              <a:t>&amp; Audit</a:t>
            </a:r>
            <a:r>
              <a:rPr lang="en-US" altLang="zh-CN" sz="900" dirty="0">
                <a:latin typeface="微软雅黑" panose="020B0503020204020204" pitchFamily="34" charset="-122"/>
                <a:ea typeface="微软雅黑" panose="020B0503020204020204" pitchFamily="34" charset="-122"/>
              </a:rPr>
              <a:t>: supervision, audit, risk </a:t>
            </a:r>
            <a:r>
              <a:rPr lang="en-US" altLang="zh-CN" sz="900" dirty="0" err="1" smtClean="0">
                <a:latin typeface="微软雅黑" panose="020B0503020204020204" pitchFamily="34" charset="-122"/>
                <a:ea typeface="微软雅黑" panose="020B0503020204020204" pitchFamily="34" charset="-122"/>
              </a:rPr>
              <a:t>contro</a:t>
            </a:r>
            <a:endParaRPr lang="en-US" altLang="zh-CN" sz="9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err="1" smtClean="0">
                <a:solidFill>
                  <a:srgbClr val="D6B66A"/>
                </a:solidFill>
                <a:latin typeface="微软雅黑" panose="020B0503020204020204" pitchFamily="34" charset="-122"/>
                <a:ea typeface="微软雅黑" panose="020B0503020204020204" pitchFamily="34" charset="-122"/>
              </a:rPr>
              <a:t>lSecretariat</a:t>
            </a:r>
            <a:r>
              <a:rPr lang="en-US" altLang="zh-CN" sz="900" b="1" dirty="0" smtClean="0">
                <a:solidFill>
                  <a:srgbClr val="D6B66A"/>
                </a:solidFill>
                <a:latin typeface="微软雅黑" panose="020B0503020204020204" pitchFamily="34" charset="-122"/>
                <a:ea typeface="微软雅黑" panose="020B0503020204020204" pitchFamily="34" charset="-122"/>
              </a:rPr>
              <a:t> </a:t>
            </a:r>
            <a:r>
              <a:rPr lang="en-US" altLang="zh-CN" sz="900" b="1" dirty="0">
                <a:solidFill>
                  <a:srgbClr val="D6B66A"/>
                </a:solidFill>
                <a:latin typeface="微软雅黑" panose="020B0503020204020204" pitchFamily="34" charset="-122"/>
                <a:ea typeface="微软雅黑" panose="020B0503020204020204" pitchFamily="34" charset="-122"/>
              </a:rPr>
              <a:t>&amp; Six HQs</a:t>
            </a:r>
            <a:r>
              <a:rPr lang="en-US" altLang="zh-CN" sz="900" dirty="0">
                <a:latin typeface="微软雅黑" panose="020B0503020204020204" pitchFamily="34" charset="-122"/>
                <a:ea typeface="微软雅黑" panose="020B0503020204020204" pitchFamily="34" charset="-122"/>
              </a:rPr>
              <a:t>: execution layer</a:t>
            </a:r>
            <a:endParaRPr lang="en-US" altLang="zh-CN" sz="900" dirty="0" smtClean="0">
              <a:latin typeface="微软雅黑" panose="020B0503020204020204" pitchFamily="34" charset="-122"/>
              <a:ea typeface="微软雅黑" panose="020B0503020204020204" pitchFamily="34" charset="-122"/>
            </a:endParaRPr>
          </a:p>
        </p:txBody>
      </p:sp>
      <p:sp>
        <p:nvSpPr>
          <p:cNvPr id="108" name="TextBox 12"/>
          <p:cNvSpPr txBox="1"/>
          <p:nvPr/>
        </p:nvSpPr>
        <p:spPr>
          <a:xfrm>
            <a:off x="8216003" y="2758416"/>
            <a:ext cx="3117505" cy="2322174"/>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a:solidFill>
                  <a:srgbClr val="D6B66A"/>
                </a:solidFill>
                <a:latin typeface="微软雅黑" panose="020B0503020204020204" pitchFamily="34" charset="-122"/>
                <a:ea typeface="微软雅黑" panose="020B0503020204020204" pitchFamily="34" charset="-122"/>
              </a:rPr>
              <a:t>Operations</a:t>
            </a:r>
            <a:r>
              <a:rPr lang="en-US" altLang="zh-CN" sz="900" dirty="0">
                <a:latin typeface="微软雅黑" panose="020B0503020204020204" pitchFamily="34" charset="-122"/>
                <a:ea typeface="微软雅黑" panose="020B0503020204020204" pitchFamily="34" charset="-122"/>
              </a:rPr>
              <a:t>: daily operations, space management, </a:t>
            </a:r>
            <a:r>
              <a:rPr lang="en-US" altLang="zh-CN" sz="900" dirty="0" smtClean="0">
                <a:latin typeface="微软雅黑" panose="020B0503020204020204" pitchFamily="34" charset="-122"/>
                <a:ea typeface="微软雅黑" panose="020B0503020204020204" pitchFamily="34" charset="-122"/>
              </a:rPr>
              <a:t>events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Content </a:t>
            </a:r>
            <a:r>
              <a:rPr lang="en-US" altLang="zh-CN" sz="900" b="1" dirty="0">
                <a:solidFill>
                  <a:srgbClr val="D6B66A"/>
                </a:solidFill>
                <a:latin typeface="微软雅黑" panose="020B0503020204020204" pitchFamily="34" charset="-122"/>
                <a:ea typeface="微软雅黑" panose="020B0503020204020204" pitchFamily="34" charset="-122"/>
              </a:rPr>
              <a:t>&amp; Translation</a:t>
            </a:r>
            <a:r>
              <a:rPr lang="en-US" altLang="zh-CN" sz="900" dirty="0">
                <a:latin typeface="微软雅黑" panose="020B0503020204020204" pitchFamily="34" charset="-122"/>
                <a:ea typeface="微软雅黑" panose="020B0503020204020204" pitchFamily="34" charset="-122"/>
              </a:rPr>
              <a:t>: content, translation, </a:t>
            </a:r>
            <a:r>
              <a:rPr lang="en-US" altLang="zh-CN" sz="900" dirty="0" smtClean="0">
                <a:latin typeface="微软雅黑" panose="020B0503020204020204" pitchFamily="34" charset="-122"/>
                <a:ea typeface="微软雅黑" panose="020B0503020204020204" pitchFamily="34" charset="-122"/>
              </a:rPr>
              <a:t>certification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Talent </a:t>
            </a:r>
            <a:r>
              <a:rPr lang="en-US" altLang="zh-CN" sz="900" b="1" dirty="0">
                <a:solidFill>
                  <a:srgbClr val="D6B66A"/>
                </a:solidFill>
                <a:latin typeface="微软雅黑" panose="020B0503020204020204" pitchFamily="34" charset="-122"/>
                <a:ea typeface="微软雅黑" panose="020B0503020204020204" pitchFamily="34" charset="-122"/>
              </a:rPr>
              <a:t>&amp; Institutions</a:t>
            </a:r>
            <a:r>
              <a:rPr lang="en-US" altLang="zh-CN" sz="900" dirty="0">
                <a:latin typeface="微软雅黑" panose="020B0503020204020204" pitchFamily="34" charset="-122"/>
                <a:ea typeface="微软雅黑" panose="020B0503020204020204" pitchFamily="34" charset="-122"/>
              </a:rPr>
              <a:t>: talent, institutions, </a:t>
            </a:r>
            <a:r>
              <a:rPr lang="en-US" altLang="zh-CN" sz="900" dirty="0" smtClean="0">
                <a:latin typeface="微软雅黑" panose="020B0503020204020204" pitchFamily="34" charset="-122"/>
                <a:ea typeface="微软雅黑" panose="020B0503020204020204" pitchFamily="34" charset="-122"/>
              </a:rPr>
              <a:t>collaboration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Capital </a:t>
            </a:r>
            <a:r>
              <a:rPr lang="en-US" altLang="zh-CN" sz="900" b="1" dirty="0">
                <a:solidFill>
                  <a:srgbClr val="D6B66A"/>
                </a:solidFill>
                <a:latin typeface="微软雅黑" panose="020B0503020204020204" pitchFamily="34" charset="-122"/>
                <a:ea typeface="微软雅黑" panose="020B0503020204020204" pitchFamily="34" charset="-122"/>
              </a:rPr>
              <a:t>Cooperation</a:t>
            </a:r>
            <a:r>
              <a:rPr lang="en-US" altLang="zh-CN" sz="900" dirty="0">
                <a:latin typeface="微软雅黑" panose="020B0503020204020204" pitchFamily="34" charset="-122"/>
                <a:ea typeface="微软雅黑" panose="020B0503020204020204" pitchFamily="34" charset="-122"/>
              </a:rPr>
              <a:t>: investors, funds, capital </a:t>
            </a:r>
            <a:r>
              <a:rPr lang="en-US" altLang="zh-CN" sz="900" dirty="0" smtClean="0">
                <a:latin typeface="微软雅黑" panose="020B0503020204020204" pitchFamily="34" charset="-122"/>
                <a:ea typeface="微软雅黑" panose="020B0503020204020204" pitchFamily="34" charset="-122"/>
              </a:rPr>
              <a:t>coordination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Project </a:t>
            </a:r>
            <a:r>
              <a:rPr lang="en-US" altLang="zh-CN" sz="900" b="1" dirty="0">
                <a:solidFill>
                  <a:srgbClr val="D6B66A"/>
                </a:solidFill>
                <a:latin typeface="微软雅黑" panose="020B0503020204020204" pitchFamily="34" charset="-122"/>
                <a:ea typeface="微软雅黑" panose="020B0503020204020204" pitchFamily="34" charset="-122"/>
              </a:rPr>
              <a:t>Incubation</a:t>
            </a:r>
            <a:r>
              <a:rPr lang="en-US" altLang="zh-CN" sz="900" dirty="0">
                <a:latin typeface="微软雅黑" panose="020B0503020204020204" pitchFamily="34" charset="-122"/>
                <a:ea typeface="微软雅黑" panose="020B0503020204020204" pitchFamily="34" charset="-122"/>
              </a:rPr>
              <a:t>: screening, transformation, branch </a:t>
            </a:r>
            <a:r>
              <a:rPr lang="en-US" altLang="zh-CN" sz="900" dirty="0" smtClean="0">
                <a:latin typeface="微软雅黑" panose="020B0503020204020204" pitchFamily="34" charset="-122"/>
                <a:ea typeface="微软雅黑" panose="020B0503020204020204" pitchFamily="34" charset="-122"/>
              </a:rPr>
              <a:t>incubation</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900" b="1" dirty="0" smtClean="0">
                <a:solidFill>
                  <a:srgbClr val="D6B66A"/>
                </a:solidFill>
                <a:latin typeface="微软雅黑" panose="020B0503020204020204" pitchFamily="34" charset="-122"/>
                <a:ea typeface="微软雅黑" panose="020B0503020204020204" pitchFamily="34" charset="-122"/>
              </a:rPr>
              <a:t>Finance </a:t>
            </a:r>
            <a:r>
              <a:rPr lang="en-US" altLang="zh-CN" sz="900" b="1" dirty="0">
                <a:solidFill>
                  <a:srgbClr val="D6B66A"/>
                </a:solidFill>
                <a:latin typeface="微软雅黑" panose="020B0503020204020204" pitchFamily="34" charset="-122"/>
                <a:ea typeface="微软雅黑" panose="020B0503020204020204" pitchFamily="34" charset="-122"/>
              </a:rPr>
              <a:t>&amp; Compliance</a:t>
            </a:r>
            <a:r>
              <a:rPr lang="en-US" altLang="zh-CN" sz="900" dirty="0">
                <a:latin typeface="微软雅黑" panose="020B0503020204020204" pitchFamily="34" charset="-122"/>
                <a:ea typeface="微软雅黑" panose="020B0503020204020204" pitchFamily="34" charset="-122"/>
              </a:rPr>
              <a:t>: finance, audit, compliance</a:t>
            </a:r>
            <a:endParaRPr lang="en-US" altLang="zh-CN" sz="900" dirty="0" smtClean="0">
              <a:latin typeface="微软雅黑" panose="020B0503020204020204" pitchFamily="34" charset="-122"/>
              <a:ea typeface="微软雅黑" panose="020B0503020204020204" pitchFamily="34" charset="-122"/>
            </a:endParaRPr>
          </a:p>
        </p:txBody>
      </p:sp>
      <p:sp>
        <p:nvSpPr>
          <p:cNvPr id="30"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1391886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3000" dirty="0">
                <a:latin typeface="微软雅黑" panose="020B0503020204020204" pitchFamily="34" charset="-122"/>
                <a:ea typeface="微软雅黑" panose="020B0503020204020204" pitchFamily="34" charset="-122"/>
              </a:rPr>
              <a:t>Investment requirements for a single hub node</a:t>
            </a:r>
            <a:endParaRPr sz="30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83154"/>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312" dirty="0">
                <a:latin typeface="微软雅黑" panose="020B0503020204020204" pitchFamily="34" charset="-122"/>
                <a:ea typeface="微软雅黑" panose="020B0503020204020204" pitchFamily="34" charset="-122"/>
              </a:rPr>
              <a:t>Each hub node corresponds to one Huaven City, with an area between 200,000 and 1,000,000 m² and capital needs ranging from hundreds of millions to tens of billions of USD.</a:t>
            </a:r>
            <a:endParaRPr sz="1600" dirty="0">
              <a:latin typeface="微软雅黑" panose="020B0503020204020204" pitchFamily="34" charset="-122"/>
              <a:ea typeface="微软雅黑" panose="020B0503020204020204" pitchFamily="34" charset="-122"/>
            </a:endParaRPr>
          </a:p>
        </p:txBody>
      </p:sp>
      <p:sp>
        <p:nvSpPr>
          <p:cNvPr id="21"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2"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28</a:t>
            </a:r>
            <a:endParaRPr dirty="0"/>
          </a:p>
        </p:txBody>
      </p:sp>
      <p:sp>
        <p:nvSpPr>
          <p:cNvPr id="23" name="Rectangle 8"/>
          <p:cNvSpPr/>
          <p:nvPr/>
        </p:nvSpPr>
        <p:spPr>
          <a:xfrm>
            <a:off x="3063475" y="1672311"/>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9"/>
          <p:cNvSpPr/>
          <p:nvPr/>
        </p:nvSpPr>
        <p:spPr>
          <a:xfrm>
            <a:off x="3884882" y="1672311"/>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10"/>
          <p:cNvSpPr/>
          <p:nvPr/>
        </p:nvSpPr>
        <p:spPr>
          <a:xfrm>
            <a:off x="2242068" y="1676883"/>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594360" y="1683536"/>
            <a:ext cx="720000" cy="36576"/>
          </a:xfrm>
          <a:prstGeom prst="rect">
            <a:avLst/>
          </a:prstGeom>
          <a:solidFill>
            <a:srgbClr val="000000"/>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1420661" y="1683536"/>
            <a:ext cx="720000" cy="36576"/>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58" name="TextBox 3"/>
          <p:cNvSpPr txBox="1"/>
          <p:nvPr/>
        </p:nvSpPr>
        <p:spPr>
          <a:xfrm>
            <a:off x="621792" y="2027802"/>
            <a:ext cx="10853928" cy="206210"/>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990" dirty="0">
                <a:latin typeface="微软雅黑" panose="020B0503020204020204" pitchFamily="34" charset="-122"/>
                <a:ea typeface="微软雅黑" panose="020B0503020204020204" pitchFamily="34" charset="-122"/>
              </a:rPr>
              <a:t>Investment category                                                         Launch-type node                                              Standard node                                                       Flagship node</a:t>
            </a:r>
            <a:endParaRPr sz="1100" dirty="0">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621792" y="2349500"/>
            <a:ext cx="10853928"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59" name="TextBox 3"/>
          <p:cNvSpPr txBox="1"/>
          <p:nvPr/>
        </p:nvSpPr>
        <p:spPr>
          <a:xfrm>
            <a:off x="644337" y="2464989"/>
            <a:ext cx="10853928" cy="190821"/>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dirty="0">
                <a:solidFill>
                  <a:schemeClr val="bg1"/>
                </a:solidFill>
                <a:latin typeface="微软雅黑" panose="020B0503020204020204" pitchFamily="34" charset="-122"/>
                <a:ea typeface="微软雅黑" panose="020B0503020204020204" pitchFamily="34" charset="-122"/>
              </a:rPr>
              <a:t>Huaven City Infrastructure Development                      US$200M–4B                                                    US$500M–10B                                                   </a:t>
            </a:r>
            <a:r>
              <a:rPr lang="en-US" altLang="zh-CN" sz="1000" dirty="0" smtClean="0">
                <a:solidFill>
                  <a:schemeClr val="bg1"/>
                </a:solidFill>
                <a:latin typeface="微软雅黑" panose="020B0503020204020204" pitchFamily="34" charset="-122"/>
                <a:ea typeface="微软雅黑" panose="020B0503020204020204" pitchFamily="34" charset="-122"/>
              </a:rPr>
              <a:t>  </a:t>
            </a:r>
            <a:r>
              <a:rPr lang="en-US" altLang="zh-CN" sz="1000" dirty="0">
                <a:solidFill>
                  <a:schemeClr val="bg1"/>
                </a:solidFill>
                <a:latin typeface="微软雅黑" panose="020B0503020204020204" pitchFamily="34" charset="-122"/>
                <a:ea typeface="微软雅黑" panose="020B0503020204020204" pitchFamily="34" charset="-122"/>
              </a:rPr>
              <a:t>US$800M–15B+  </a:t>
            </a:r>
            <a:endParaRPr sz="1000" dirty="0">
              <a:solidFill>
                <a:schemeClr val="bg1"/>
              </a:solidFill>
              <a:latin typeface="微软雅黑" panose="020B0503020204020204" pitchFamily="34" charset="-122"/>
              <a:ea typeface="微软雅黑" panose="020B0503020204020204" pitchFamily="34" charset="-122"/>
            </a:endParaRPr>
          </a:p>
        </p:txBody>
      </p:sp>
      <p:sp>
        <p:nvSpPr>
          <p:cNvPr id="61" name="TextBox 3"/>
          <p:cNvSpPr txBox="1"/>
          <p:nvPr/>
        </p:nvSpPr>
        <p:spPr>
          <a:xfrm>
            <a:off x="644337" y="2810764"/>
            <a:ext cx="10853928" cy="190821"/>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dirty="0">
                <a:solidFill>
                  <a:schemeClr val="bg1"/>
                </a:solidFill>
                <a:latin typeface="微软雅黑" panose="020B0503020204020204" pitchFamily="34" charset="-122"/>
                <a:ea typeface="微软雅黑" panose="020B0503020204020204" pitchFamily="34" charset="-122"/>
              </a:rPr>
              <a:t>Civilizational Space Setup </a:t>
            </a:r>
            <a:r>
              <a:rPr lang="en-US" altLang="zh-CN" sz="1000" dirty="0" smtClean="0">
                <a:solidFill>
                  <a:schemeClr val="bg1"/>
                </a:solidFill>
                <a:latin typeface="微软雅黑" panose="020B0503020204020204" pitchFamily="34" charset="-122"/>
                <a:ea typeface="微软雅黑" panose="020B0503020204020204" pitchFamily="34" charset="-122"/>
              </a:rPr>
              <a:t>Investment                           US$50M–500M                                                 US$100M–1B                                                       US$100M–1B</a:t>
            </a:r>
            <a:r>
              <a:rPr lang="en-US" altLang="zh-CN" sz="1000" dirty="0">
                <a:solidFill>
                  <a:schemeClr val="bg1"/>
                </a:solidFill>
                <a:latin typeface="微软雅黑" panose="020B0503020204020204" pitchFamily="34" charset="-122"/>
                <a:ea typeface="微软雅黑" panose="020B0503020204020204" pitchFamily="34" charset="-122"/>
              </a:rPr>
              <a:t>+ </a:t>
            </a:r>
            <a:endParaRPr sz="1000" dirty="0">
              <a:solidFill>
                <a:schemeClr val="bg1"/>
              </a:solidFill>
              <a:latin typeface="微软雅黑" panose="020B0503020204020204" pitchFamily="34" charset="-122"/>
              <a:ea typeface="微软雅黑" panose="020B0503020204020204" pitchFamily="34" charset="-122"/>
            </a:endParaRPr>
          </a:p>
        </p:txBody>
      </p:sp>
      <p:sp>
        <p:nvSpPr>
          <p:cNvPr id="62" name="TextBox 3"/>
          <p:cNvSpPr txBox="1"/>
          <p:nvPr/>
        </p:nvSpPr>
        <p:spPr>
          <a:xfrm>
            <a:off x="644337" y="3156539"/>
            <a:ext cx="10853928" cy="190821"/>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dirty="0">
                <a:solidFill>
                  <a:schemeClr val="bg1"/>
                </a:solidFill>
                <a:latin typeface="微软雅黑" panose="020B0503020204020204" pitchFamily="34" charset="-122"/>
                <a:ea typeface="微软雅黑" panose="020B0503020204020204" pitchFamily="34" charset="-122"/>
              </a:rPr>
              <a:t>Content &amp; Translation </a:t>
            </a:r>
            <a:r>
              <a:rPr lang="en-US" altLang="zh-CN" sz="1000" dirty="0" smtClean="0">
                <a:solidFill>
                  <a:schemeClr val="bg1"/>
                </a:solidFill>
                <a:latin typeface="微软雅黑" panose="020B0503020204020204" pitchFamily="34" charset="-122"/>
                <a:ea typeface="微软雅黑" panose="020B0503020204020204" pitchFamily="34" charset="-122"/>
              </a:rPr>
              <a:t>Investment                                </a:t>
            </a:r>
            <a:r>
              <a:rPr lang="en-US" altLang="zh-CN" sz="1000" dirty="0" smtClean="0">
                <a:solidFill>
                  <a:schemeClr val="bg1"/>
                </a:solidFill>
                <a:latin typeface="微软雅黑" panose="020B0503020204020204" pitchFamily="34" charset="-122"/>
                <a:ea typeface="微软雅黑" panose="020B0503020204020204" pitchFamily="34" charset="-122"/>
              </a:rPr>
              <a:t>US$50M–500M                                                 US$200M–1B                                                       </a:t>
            </a:r>
            <a:r>
              <a:rPr lang="en-US" altLang="zh-CN" sz="1000" dirty="0" smtClean="0">
                <a:solidFill>
                  <a:schemeClr val="bg1"/>
                </a:solidFill>
                <a:latin typeface="微软雅黑" panose="020B0503020204020204" pitchFamily="34" charset="-122"/>
                <a:ea typeface="微软雅黑" panose="020B0503020204020204" pitchFamily="34" charset="-122"/>
              </a:rPr>
              <a:t>US$300M–1.5B</a:t>
            </a:r>
            <a:r>
              <a:rPr lang="en-US" altLang="zh-CN" sz="1000" dirty="0">
                <a:solidFill>
                  <a:schemeClr val="bg1"/>
                </a:solidFill>
                <a:latin typeface="微软雅黑" panose="020B0503020204020204" pitchFamily="34" charset="-122"/>
                <a:ea typeface="微软雅黑" panose="020B0503020204020204" pitchFamily="34" charset="-122"/>
              </a:rPr>
              <a:t>+ </a:t>
            </a:r>
            <a:endParaRPr sz="1000" dirty="0">
              <a:solidFill>
                <a:schemeClr val="bg1"/>
              </a:solidFill>
              <a:latin typeface="微软雅黑" panose="020B0503020204020204" pitchFamily="34" charset="-122"/>
              <a:ea typeface="微软雅黑" panose="020B0503020204020204" pitchFamily="34" charset="-122"/>
            </a:endParaRPr>
          </a:p>
        </p:txBody>
      </p:sp>
      <p:sp>
        <p:nvSpPr>
          <p:cNvPr id="63" name="TextBox 3"/>
          <p:cNvSpPr txBox="1"/>
          <p:nvPr/>
        </p:nvSpPr>
        <p:spPr>
          <a:xfrm>
            <a:off x="644337" y="3499123"/>
            <a:ext cx="10853928" cy="190821"/>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dirty="0">
                <a:solidFill>
                  <a:schemeClr val="bg1"/>
                </a:solidFill>
                <a:latin typeface="微软雅黑" panose="020B0503020204020204" pitchFamily="34" charset="-122"/>
                <a:ea typeface="微软雅黑" panose="020B0503020204020204" pitchFamily="34" charset="-122"/>
              </a:rPr>
              <a:t>Team &amp; Daily Operations Investment                     </a:t>
            </a:r>
            <a:r>
              <a:rPr lang="en-US" altLang="zh-CN" sz="1000" dirty="0" smtClean="0">
                <a:solidFill>
                  <a:schemeClr val="bg1"/>
                </a:solidFill>
                <a:latin typeface="微软雅黑" panose="020B0503020204020204" pitchFamily="34" charset="-122"/>
                <a:ea typeface="微软雅黑" panose="020B0503020204020204" pitchFamily="34" charset="-122"/>
              </a:rPr>
              <a:t>     </a:t>
            </a:r>
            <a:r>
              <a:rPr lang="en-US" altLang="zh-CN" sz="1000" dirty="0" smtClean="0">
                <a:solidFill>
                  <a:schemeClr val="bg1"/>
                </a:solidFill>
                <a:latin typeface="微软雅黑" panose="020B0503020204020204" pitchFamily="34" charset="-122"/>
                <a:ea typeface="微软雅黑" panose="020B0503020204020204" pitchFamily="34" charset="-122"/>
              </a:rPr>
              <a:t> </a:t>
            </a:r>
            <a:r>
              <a:rPr lang="en-US" altLang="zh-CN" sz="1000" dirty="0" smtClean="0">
                <a:solidFill>
                  <a:schemeClr val="bg1"/>
                </a:solidFill>
                <a:latin typeface="微软雅黑" panose="020B0503020204020204" pitchFamily="34" charset="-122"/>
                <a:ea typeface="微软雅黑" panose="020B0503020204020204" pitchFamily="34" charset="-122"/>
              </a:rPr>
              <a:t>US$50M–200M                                              </a:t>
            </a:r>
            <a:r>
              <a:rPr lang="en-US" altLang="zh-CN" sz="1000" dirty="0" smtClean="0">
                <a:solidFill>
                  <a:schemeClr val="bg1"/>
                </a:solidFill>
                <a:latin typeface="微软雅黑" panose="020B0503020204020204" pitchFamily="34" charset="-122"/>
                <a:ea typeface="微软雅黑" panose="020B0503020204020204" pitchFamily="34" charset="-122"/>
              </a:rPr>
              <a:t>   US$200M–1B                                                       </a:t>
            </a:r>
            <a:r>
              <a:rPr lang="en-US" altLang="zh-CN" sz="1000" dirty="0" smtClean="0">
                <a:solidFill>
                  <a:schemeClr val="bg1"/>
                </a:solidFill>
                <a:latin typeface="微软雅黑" panose="020B0503020204020204" pitchFamily="34" charset="-122"/>
                <a:ea typeface="微软雅黑" panose="020B0503020204020204" pitchFamily="34" charset="-122"/>
              </a:rPr>
              <a:t>US$200M–1.5B</a:t>
            </a:r>
            <a:r>
              <a:rPr lang="en-US" altLang="zh-CN" sz="1000" dirty="0">
                <a:solidFill>
                  <a:schemeClr val="bg1"/>
                </a:solidFill>
                <a:latin typeface="微软雅黑" panose="020B0503020204020204" pitchFamily="34" charset="-122"/>
                <a:ea typeface="微软雅黑" panose="020B0503020204020204" pitchFamily="34" charset="-122"/>
              </a:rPr>
              <a:t>+ </a:t>
            </a:r>
            <a:endParaRPr sz="1000" dirty="0">
              <a:solidFill>
                <a:schemeClr val="bg1"/>
              </a:solidFill>
              <a:latin typeface="微软雅黑" panose="020B0503020204020204" pitchFamily="34" charset="-122"/>
              <a:ea typeface="微软雅黑" panose="020B0503020204020204" pitchFamily="34" charset="-122"/>
            </a:endParaRPr>
          </a:p>
        </p:txBody>
      </p:sp>
      <p:sp>
        <p:nvSpPr>
          <p:cNvPr id="64" name="TextBox 3"/>
          <p:cNvSpPr txBox="1"/>
          <p:nvPr/>
        </p:nvSpPr>
        <p:spPr>
          <a:xfrm>
            <a:off x="644337" y="3842664"/>
            <a:ext cx="10853928" cy="190821"/>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000" dirty="0">
                <a:solidFill>
                  <a:schemeClr val="accent3">
                    <a:lumMod val="60000"/>
                    <a:lumOff val="40000"/>
                  </a:schemeClr>
                </a:solidFill>
                <a:latin typeface="微软雅黑" panose="020B0503020204020204" pitchFamily="34" charset="-122"/>
                <a:ea typeface="微软雅黑" panose="020B0503020204020204" pitchFamily="34" charset="-122"/>
              </a:rPr>
              <a:t>Node Project Incubation Fund                      </a:t>
            </a:r>
            <a:r>
              <a:rPr lang="en-US" altLang="zh-CN" sz="1000" dirty="0" smtClean="0">
                <a:solidFill>
                  <a:schemeClr val="accent3">
                    <a:lumMod val="60000"/>
                    <a:lumOff val="40000"/>
                  </a:schemeClr>
                </a:solidFill>
                <a:latin typeface="微软雅黑" panose="020B0503020204020204" pitchFamily="34" charset="-122"/>
                <a:ea typeface="微软雅黑" panose="020B0503020204020204" pitchFamily="34" charset="-122"/>
              </a:rPr>
              <a:t>              </a:t>
            </a:r>
            <a:r>
              <a:rPr lang="en-US" altLang="zh-CN" sz="1000" dirty="0" smtClean="0">
                <a:solidFill>
                  <a:schemeClr val="accent3">
                    <a:lumMod val="60000"/>
                    <a:lumOff val="40000"/>
                  </a:schemeClr>
                </a:solidFill>
                <a:latin typeface="微软雅黑" panose="020B0503020204020204" pitchFamily="34" charset="-122"/>
                <a:ea typeface="微软雅黑" panose="020B0503020204020204" pitchFamily="34" charset="-122"/>
              </a:rPr>
              <a:t>  US$150M–600M                                               US$500M–2B                                                       </a:t>
            </a:r>
            <a:r>
              <a:rPr lang="en-US" altLang="zh-CN" sz="1000" dirty="0" smtClean="0">
                <a:solidFill>
                  <a:schemeClr val="accent3">
                    <a:lumMod val="60000"/>
                    <a:lumOff val="40000"/>
                  </a:schemeClr>
                </a:solidFill>
                <a:latin typeface="微软雅黑" panose="020B0503020204020204" pitchFamily="34" charset="-122"/>
                <a:ea typeface="微软雅黑" panose="020B0503020204020204" pitchFamily="34" charset="-122"/>
              </a:rPr>
              <a:t>US$1B–5B</a:t>
            </a:r>
            <a:r>
              <a:rPr lang="en-US" altLang="zh-CN" sz="1000" dirty="0">
                <a:solidFill>
                  <a:schemeClr val="accent3">
                    <a:lumMod val="60000"/>
                    <a:lumOff val="40000"/>
                  </a:schemeClr>
                </a:solidFill>
                <a:latin typeface="微软雅黑" panose="020B0503020204020204" pitchFamily="34" charset="-122"/>
                <a:ea typeface="微软雅黑" panose="020B0503020204020204" pitchFamily="34" charset="-122"/>
              </a:rPr>
              <a:t>+ </a:t>
            </a:r>
            <a:endParaRPr sz="1000" dirty="0">
              <a:solidFill>
                <a:schemeClr val="accent3">
                  <a:lumMod val="60000"/>
                  <a:lumOff val="40000"/>
                </a:schemeClr>
              </a:solidFill>
              <a:latin typeface="微软雅黑" panose="020B0503020204020204" pitchFamily="34" charset="-122"/>
              <a:ea typeface="微软雅黑" panose="020B0503020204020204" pitchFamily="34" charset="-122"/>
            </a:endParaRPr>
          </a:p>
        </p:txBody>
      </p:sp>
      <p:cxnSp>
        <p:nvCxnSpPr>
          <p:cNvPr id="65" name="直接连接符 64"/>
          <p:cNvCxnSpPr/>
          <p:nvPr/>
        </p:nvCxnSpPr>
        <p:spPr>
          <a:xfrm>
            <a:off x="621792" y="4188028"/>
            <a:ext cx="10853928"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66" name="TextBox 3"/>
          <p:cNvSpPr txBox="1"/>
          <p:nvPr/>
        </p:nvSpPr>
        <p:spPr>
          <a:xfrm>
            <a:off x="644337" y="4342572"/>
            <a:ext cx="10853928" cy="206210"/>
          </a:xfrm>
          <a:prstGeom prst="rect">
            <a:avLst/>
          </a:prstGeom>
          <a:noFill/>
        </p:spPr>
        <p:txBody>
          <a:bodyPr wrap="square" lIns="18288" tIns="18288" rIns="18288" bIns="18288">
            <a:spAutoFit/>
          </a:bodyPr>
          <a:lstStyle/>
          <a:p>
            <a:pPr>
              <a:defRPr sz="1500" b="0">
                <a:solidFill>
                  <a:srgbClr val="D6B66A"/>
                </a:solidFill>
                <a:latin typeface="Microsoft YaHei"/>
              </a:defRPr>
            </a:pPr>
            <a:r>
              <a:rPr lang="en-US" altLang="zh-CN" sz="1100" b="1" dirty="0">
                <a:solidFill>
                  <a:schemeClr val="bg1"/>
                </a:solidFill>
                <a:latin typeface="微软雅黑" panose="020B0503020204020204" pitchFamily="34" charset="-122"/>
                <a:ea typeface="微软雅黑" panose="020B0503020204020204" pitchFamily="34" charset="-122"/>
              </a:rPr>
              <a:t>Total Investment                                                   </a:t>
            </a:r>
            <a:r>
              <a:rPr lang="en-US" altLang="zh-CN" sz="1100" b="1" smtClean="0">
                <a:solidFill>
                  <a:schemeClr val="bg1"/>
                </a:solidFill>
                <a:latin typeface="微软雅黑" panose="020B0503020204020204" pitchFamily="34" charset="-122"/>
                <a:ea typeface="微软雅黑" panose="020B0503020204020204" pitchFamily="34" charset="-122"/>
              </a:rPr>
              <a:t>US$500M–5.8B                                          US$1.5B–15B                                                </a:t>
            </a:r>
            <a:r>
              <a:rPr lang="en-US" altLang="zh-CN" sz="1100" b="1" dirty="0">
                <a:solidFill>
                  <a:schemeClr val="bg1"/>
                </a:solidFill>
                <a:latin typeface="微软雅黑" panose="020B0503020204020204" pitchFamily="34" charset="-122"/>
                <a:ea typeface="微软雅黑" panose="020B0503020204020204" pitchFamily="34" charset="-122"/>
              </a:rPr>
              <a:t>US$2.4B–24B+</a:t>
            </a:r>
            <a:endParaRPr sz="1100" b="1" dirty="0">
              <a:solidFill>
                <a:schemeClr val="bg1"/>
              </a:solidFill>
              <a:latin typeface="微软雅黑" panose="020B0503020204020204" pitchFamily="34" charset="-122"/>
              <a:ea typeface="微软雅黑" panose="020B0503020204020204" pitchFamily="34" charset="-122"/>
            </a:endParaRPr>
          </a:p>
        </p:txBody>
      </p:sp>
      <p:sp>
        <p:nvSpPr>
          <p:cNvPr id="67" name="TextBox 3"/>
          <p:cNvSpPr txBox="1"/>
          <p:nvPr/>
        </p:nvSpPr>
        <p:spPr>
          <a:xfrm>
            <a:off x="644337" y="5565703"/>
            <a:ext cx="10515600" cy="283154"/>
          </a:xfrm>
          <a:prstGeom prst="rect">
            <a:avLst/>
          </a:prstGeom>
          <a:noFill/>
        </p:spPr>
        <p:txBody>
          <a:bodyPr wrap="square" lIns="18288" tIns="18288" rIns="18288" bIns="18288">
            <a:spAutoFit/>
          </a:bodyPr>
          <a:lstStyle/>
          <a:p>
            <a:pPr algn="ctr">
              <a:defRPr sz="1500" b="0">
                <a:solidFill>
                  <a:srgbClr val="D6B66A"/>
                </a:solidFill>
                <a:latin typeface="Microsoft YaHei"/>
              </a:defRPr>
            </a:pPr>
            <a:r>
              <a:rPr lang="zh-CN" altLang="en-US" sz="1600" dirty="0">
                <a:latin typeface="微软雅黑" panose="020B0503020204020204" pitchFamily="34" charset="-122"/>
                <a:ea typeface="微软雅黑" panose="020B0503020204020204" pitchFamily="34" charset="-122"/>
              </a:rPr>
              <a:t>Investment requirements for a single hub node and Huaven City.</a:t>
            </a:r>
            <a:endParaRPr sz="1600" dirty="0">
              <a:latin typeface="微软雅黑" panose="020B0503020204020204" pitchFamily="34" charset="-122"/>
              <a:ea typeface="微软雅黑" panose="020B0503020204020204" pitchFamily="34" charset="-122"/>
            </a:endParaRPr>
          </a:p>
        </p:txBody>
      </p:sp>
      <p:sp>
        <p:nvSpPr>
          <p:cNvPr id="28"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0812256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ounded Rectangle 29"/>
          <p:cNvSpPr/>
          <p:nvPr/>
        </p:nvSpPr>
        <p:spPr>
          <a:xfrm>
            <a:off x="9605457" y="2006471"/>
            <a:ext cx="1965960" cy="288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How capital enters hub nodes</a:t>
            </a:r>
            <a:endParaRPr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190821"/>
          </a:xfrm>
          <a:prstGeom prst="rect">
            <a:avLst/>
          </a:prstGeom>
          <a:noFill/>
        </p:spPr>
        <p:txBody>
          <a:bodyPr wrap="square" lIns="18288" tIns="18288" rIns="18288" bIns="18288">
            <a:spAutoFit/>
          </a:bodyPr>
          <a:lstStyle/>
          <a:p>
            <a:r>
              <a:rPr lang="zh-CN" altLang="en-US" sz="1000" dirty="0">
                <a:solidFill>
                  <a:srgbClr val="D6B66A"/>
                </a:solidFill>
                <a:latin typeface="微软雅黑" panose="020B0503020204020204" pitchFamily="34" charset="-122"/>
                <a:ea typeface="微软雅黑" panose="020B0503020204020204" pitchFamily="34" charset="-122"/>
              </a:rPr>
              <a:t>Use node funds as capital entry points, project companies as investment vehicles, and phased construction plus rolling incubation to reduce single-point investment pressure.</a:t>
            </a:r>
          </a:p>
        </p:txBody>
      </p:sp>
      <p:sp>
        <p:nvSpPr>
          <p:cNvPr id="10" name="Rounded Rectangle 9"/>
          <p:cNvSpPr/>
          <p:nvPr/>
        </p:nvSpPr>
        <p:spPr>
          <a:xfrm>
            <a:off x="644337" y="2006471"/>
            <a:ext cx="1965960" cy="288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790641" y="2171063"/>
            <a:ext cx="50292" cy="2520000"/>
          </a:xfrm>
          <a:prstGeom prst="round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936945" y="2105283"/>
            <a:ext cx="1581912" cy="406265"/>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200" dirty="0">
                <a:solidFill>
                  <a:srgbClr val="D6B66A"/>
                </a:solidFill>
                <a:latin typeface="微软雅黑" panose="020B0503020204020204" pitchFamily="34" charset="-122"/>
                <a:ea typeface="微软雅黑" panose="020B0503020204020204" pitchFamily="34" charset="-122"/>
              </a:rPr>
              <a:t>Node Fund Investment</a:t>
            </a:r>
            <a:endParaRPr sz="1200" dirty="0">
              <a:solidFill>
                <a:srgbClr val="D6B66A"/>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936945" y="2605401"/>
            <a:ext cx="1554480" cy="192975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19" dirty="0">
                <a:solidFill>
                  <a:schemeClr val="bg1"/>
                </a:solidFill>
                <a:latin typeface="微软雅黑" panose="020B0503020204020204" pitchFamily="34" charset="-122"/>
                <a:ea typeface="微软雅黑" panose="020B0503020204020204" pitchFamily="34" charset="-122"/>
              </a:rPr>
              <a:t>The Node Civilization Fund supports the entire process of hub-node development and project incubation.</a:t>
            </a:r>
            <a:endParaRPr lang="en-US" altLang="zh-CN" sz="1200" b="1"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sz="1000" dirty="0">
              <a:latin typeface="微软雅黑" panose="020B0503020204020204" pitchFamily="34" charset="-122"/>
              <a:ea typeface="微软雅黑" panose="020B0503020204020204" pitchFamily="34" charset="-122"/>
            </a:endParaRPr>
          </a:p>
        </p:txBody>
      </p:sp>
      <p:sp>
        <p:nvSpPr>
          <p:cNvPr id="15" name="Rounded Rectangle 14"/>
          <p:cNvSpPr/>
          <p:nvPr/>
        </p:nvSpPr>
        <p:spPr>
          <a:xfrm>
            <a:off x="2884617" y="2006471"/>
            <a:ext cx="1965960" cy="288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3030921" y="2171063"/>
            <a:ext cx="50292" cy="2520000"/>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3177225" y="2105283"/>
            <a:ext cx="1581912" cy="406265"/>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200" dirty="0">
                <a:solidFill>
                  <a:srgbClr val="D6B66A"/>
                </a:solidFill>
                <a:latin typeface="微软雅黑" panose="020B0503020204020204" pitchFamily="34" charset="-122"/>
                <a:ea typeface="微软雅黑" panose="020B0503020204020204" pitchFamily="34" charset="-122"/>
              </a:rPr>
              <a:t>Huaven City Asset Investment</a:t>
            </a:r>
            <a:endParaRPr sz="1200" dirty="0">
              <a:solidFill>
                <a:srgbClr val="D6B66A"/>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3204657" y="2605806"/>
            <a:ext cx="1554480" cy="1716624"/>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19" dirty="0">
                <a:solidFill>
                  <a:schemeClr val="bg1"/>
                </a:solidFill>
                <a:latin typeface="微软雅黑" panose="020B0503020204020204" pitchFamily="34" charset="-122"/>
                <a:ea typeface="微软雅黑" panose="020B0503020204020204" pitchFamily="34" charset="-122"/>
              </a:rPr>
              <a:t>Invest in Huaven City’s land, buildings, commercial spaces, and supporting urban infrastructure.</a:t>
            </a:r>
            <a:endParaRPr lang="en-US" altLang="zh-CN" sz="1200" b="1"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sz="1000" dirty="0">
              <a:latin typeface="微软雅黑" panose="020B0503020204020204" pitchFamily="34" charset="-122"/>
              <a:ea typeface="微软雅黑" panose="020B0503020204020204" pitchFamily="34" charset="-122"/>
            </a:endParaRPr>
          </a:p>
        </p:txBody>
      </p:sp>
      <p:sp>
        <p:nvSpPr>
          <p:cNvPr id="20" name="Rounded Rectangle 19"/>
          <p:cNvSpPr/>
          <p:nvPr/>
        </p:nvSpPr>
        <p:spPr>
          <a:xfrm>
            <a:off x="5124897" y="2006471"/>
            <a:ext cx="1965960" cy="288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ounded Rectangle 20"/>
          <p:cNvSpPr/>
          <p:nvPr/>
        </p:nvSpPr>
        <p:spPr>
          <a:xfrm>
            <a:off x="9751863" y="2171063"/>
            <a:ext cx="50292" cy="2520000"/>
          </a:xfrm>
          <a:prstGeom prst="round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417505" y="2105283"/>
            <a:ext cx="1581912" cy="406265"/>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200" dirty="0">
                <a:solidFill>
                  <a:srgbClr val="D6B66A"/>
                </a:solidFill>
                <a:latin typeface="微软雅黑" panose="020B0503020204020204" pitchFamily="34" charset="-122"/>
                <a:ea typeface="微软雅黑" panose="020B0503020204020204" pitchFamily="34" charset="-122"/>
              </a:rPr>
              <a:t>Civilizational Space Special Investment</a:t>
            </a:r>
            <a:endParaRPr sz="1200" dirty="0">
              <a:solidFill>
                <a:srgbClr val="D6B66A"/>
              </a:solidFill>
              <a:latin typeface="微软雅黑" panose="020B0503020204020204" pitchFamily="34" charset="-122"/>
              <a:ea typeface="微软雅黑" panose="020B0503020204020204" pitchFamily="34" charset="-122"/>
            </a:endParaRPr>
          </a:p>
        </p:txBody>
      </p:sp>
      <p:sp>
        <p:nvSpPr>
          <p:cNvPr id="23" name="TextBox 22"/>
          <p:cNvSpPr txBox="1"/>
          <p:nvPr/>
        </p:nvSpPr>
        <p:spPr>
          <a:xfrm>
            <a:off x="5429511" y="2605806"/>
            <a:ext cx="1554480" cy="194745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19" dirty="0">
                <a:solidFill>
                  <a:schemeClr val="bg1"/>
                </a:solidFill>
                <a:latin typeface="微软雅黑" panose="020B0503020204020204" pitchFamily="34" charset="-122"/>
                <a:ea typeface="微软雅黑" panose="020B0503020204020204" pitchFamily="34" charset="-122"/>
              </a:rPr>
              <a:t>Invest in Civilizational Space exhibitions, Long Scroll displays, and immersive systems.</a:t>
            </a:r>
            <a:endParaRPr lang="en-US" altLang="zh-CN" sz="1200" b="1"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sz="1000" dirty="0">
              <a:latin typeface="微软雅黑" panose="020B0503020204020204" pitchFamily="34" charset="-122"/>
              <a:ea typeface="微软雅黑" panose="020B0503020204020204" pitchFamily="34" charset="-122"/>
            </a:endParaRPr>
          </a:p>
        </p:txBody>
      </p:sp>
      <p:sp>
        <p:nvSpPr>
          <p:cNvPr id="25" name="Rounded Rectangle 24"/>
          <p:cNvSpPr/>
          <p:nvPr/>
        </p:nvSpPr>
        <p:spPr>
          <a:xfrm>
            <a:off x="7365177" y="2006471"/>
            <a:ext cx="1965960" cy="288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ounded Rectangle 25"/>
          <p:cNvSpPr/>
          <p:nvPr/>
        </p:nvSpPr>
        <p:spPr>
          <a:xfrm>
            <a:off x="7511481" y="2171063"/>
            <a:ext cx="50292" cy="2520000"/>
          </a:xfrm>
          <a:prstGeom prst="round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7657785" y="2105283"/>
            <a:ext cx="1673352" cy="344710"/>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000" dirty="0">
                <a:solidFill>
                  <a:srgbClr val="D6B66A"/>
                </a:solidFill>
                <a:latin typeface="微软雅黑" panose="020B0503020204020204" pitchFamily="34" charset="-122"/>
                <a:ea typeface="微软雅黑" panose="020B0503020204020204" pitchFamily="34" charset="-122"/>
              </a:rPr>
              <a:t>Content and Translation Investment</a:t>
            </a:r>
            <a:endParaRPr sz="1000" dirty="0">
              <a:solidFill>
                <a:srgbClr val="D6B66A"/>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7657785" y="2603859"/>
            <a:ext cx="1554480" cy="194745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19" dirty="0">
                <a:solidFill>
                  <a:schemeClr val="bg1"/>
                </a:solidFill>
                <a:latin typeface="微软雅黑" panose="020B0503020204020204" pitchFamily="34" charset="-122"/>
                <a:ea typeface="微软雅黑" panose="020B0503020204020204" pitchFamily="34" charset="-122"/>
              </a:rPr>
              <a:t>Invest in content libraries, translation centers, copyright partnerships, and multilingual outreach.</a:t>
            </a:r>
            <a:endParaRPr lang="en-US" altLang="zh-CN" sz="1200" b="1"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sz="1000" dirty="0">
              <a:latin typeface="微软雅黑" panose="020B0503020204020204" pitchFamily="34" charset="-122"/>
              <a:ea typeface="微软雅黑" panose="020B0503020204020204" pitchFamily="34" charset="-122"/>
            </a:endParaRPr>
          </a:p>
        </p:txBody>
      </p:sp>
      <p:sp>
        <p:nvSpPr>
          <p:cNvPr id="31" name="Rounded Rectangle 30"/>
          <p:cNvSpPr/>
          <p:nvPr/>
        </p:nvSpPr>
        <p:spPr>
          <a:xfrm>
            <a:off x="5252058" y="2157666"/>
            <a:ext cx="50292" cy="2520000"/>
          </a:xfrm>
          <a:prstGeom prst="round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9898065" y="2105283"/>
            <a:ext cx="1581912" cy="406265"/>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200" dirty="0" smtClean="0">
                <a:solidFill>
                  <a:srgbClr val="D6B66A"/>
                </a:solidFill>
                <a:latin typeface="微软雅黑" panose="020B0503020204020204" pitchFamily="34" charset="-122"/>
                <a:ea typeface="微软雅黑" panose="020B0503020204020204" pitchFamily="34" charset="-122"/>
              </a:rPr>
              <a:t>Investment in Incubated Projects</a:t>
            </a:r>
            <a:endParaRPr sz="1200" dirty="0">
              <a:solidFill>
                <a:srgbClr val="D6B66A"/>
              </a:solidFill>
            </a:endParaRPr>
          </a:p>
        </p:txBody>
      </p:sp>
      <p:sp>
        <p:nvSpPr>
          <p:cNvPr id="33" name="TextBox 32"/>
          <p:cNvSpPr txBox="1"/>
          <p:nvPr/>
        </p:nvSpPr>
        <p:spPr>
          <a:xfrm>
            <a:off x="9909546" y="2605806"/>
            <a:ext cx="1554480" cy="175836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19" dirty="0">
                <a:solidFill>
                  <a:schemeClr val="bg1"/>
                </a:solidFill>
                <a:latin typeface="微软雅黑" panose="020B0503020204020204" pitchFamily="34" charset="-122"/>
                <a:ea typeface="微软雅黑" panose="020B0503020204020204" pitchFamily="34" charset="-122"/>
              </a:rPr>
              <a:t>Invest in node-incubated project companies, branch nodes, and translation centers.</a:t>
            </a:r>
            <a:endParaRPr lang="en-US" altLang="zh-CN" sz="1200" b="1"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defRPr sz="1180" b="0">
                <a:solidFill>
                  <a:srgbClr val="DDE8F7"/>
                </a:solidFill>
                <a:latin typeface="Microsoft YaHei"/>
              </a:defRPr>
            </a:pPr>
            <a:endParaRPr sz="1000" dirty="0">
              <a:latin typeface="微软雅黑" panose="020B0503020204020204" pitchFamily="34" charset="-122"/>
              <a:ea typeface="微软雅黑" panose="020B0503020204020204" pitchFamily="34" charset="-122"/>
            </a:endParaRP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29</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矩形 6"/>
          <p:cNvSpPr/>
          <p:nvPr/>
        </p:nvSpPr>
        <p:spPr>
          <a:xfrm>
            <a:off x="594360" y="5544054"/>
            <a:ext cx="11109960" cy="584775"/>
          </a:xfrm>
          <a:prstGeom prst="rect">
            <a:avLst/>
          </a:prstGeom>
        </p:spPr>
        <p:txBody>
          <a:bodyPr wrap="square">
            <a:spAutoFit/>
          </a:bodyPr>
          <a:lstStyle/>
          <a:p>
            <a:pPr algn="ctr"/>
            <a:r>
              <a:rPr lang="en-US" altLang="zh-CN" sz="1600" dirty="0">
                <a:solidFill>
                  <a:srgbClr val="D6B66A"/>
                </a:solidFill>
                <a:latin typeface="微软雅黑" panose="020B0503020204020204" pitchFamily="34" charset="-122"/>
                <a:ea typeface="微软雅黑" panose="020B0503020204020204" pitchFamily="34" charset="-122"/>
              </a:rPr>
              <a:t>Each hub node should adopt a phased model: initial launch, continuous fundraising and rolling investment through node funds and project incubation.</a:t>
            </a:r>
            <a:endParaRPr lang="zh-CN" altLang="en-US" sz="1600" dirty="0">
              <a:solidFill>
                <a:srgbClr val="D6B66A"/>
              </a:solidFill>
              <a:latin typeface="微软雅黑" panose="020B0503020204020204" pitchFamily="34" charset="-122"/>
              <a:ea typeface="微软雅黑" panose="020B0503020204020204" pitchFamily="34" charset="-122"/>
            </a:endParaRPr>
          </a:p>
        </p:txBody>
      </p:sp>
      <p:sp>
        <p:nvSpPr>
          <p:cNvPr id="34"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41770952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084152" y="270010"/>
            <a:ext cx="4178883"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sp>
        <p:nvSpPr>
          <p:cNvPr id="5" name="TextBox 4"/>
          <p:cNvSpPr txBox="1"/>
          <p:nvPr/>
        </p:nvSpPr>
        <p:spPr>
          <a:xfrm>
            <a:off x="594360" y="658368"/>
            <a:ext cx="9511174"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3000" b="1" dirty="0" smtClean="0">
                <a:latin typeface="微软雅黑" panose="020B0503020204020204" pitchFamily="34" charset="-122"/>
                <a:ea typeface="微软雅黑" panose="020B0503020204020204" pitchFamily="34" charset="-122"/>
              </a:rPr>
              <a:t>Creating a rare 3,600-meter Grand Scroll</a:t>
            </a:r>
            <a:endParaRPr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1" y="1234440"/>
            <a:ext cx="9568583" cy="238848"/>
          </a:xfrm>
          <a:prstGeom prst="rect">
            <a:avLst/>
          </a:prstGeom>
          <a:noFill/>
        </p:spPr>
        <p:txBody>
          <a:bodyPr wrap="square" lIns="18288" tIns="18288" rIns="18288" bIns="18288">
            <a:spAutoFit/>
          </a:bodyPr>
          <a:lstStyle/>
          <a:p>
            <a:r>
              <a:rPr lang="zh-CN" altLang="en-US" sz="1312" dirty="0" smtClean="0">
                <a:solidFill>
                  <a:srgbClr val="D6B66A"/>
                </a:solidFill>
                <a:latin typeface="微软雅黑" panose="020B0503020204020204" pitchFamily="34" charset="-122"/>
                <a:ea typeface="微软雅黑" panose="020B0503020204020204" pitchFamily="34" charset="-122"/>
              </a:rPr>
              <a:t>Using a classical scroll as a model for reading classics and a compelling opening for the initiative.</a:t>
            </a:r>
            <a:endParaRPr lang="zh-CN" altLang="en-US" sz="1600" dirty="0">
              <a:solidFill>
                <a:srgbClr val="D6B66A"/>
              </a:solidFill>
              <a:latin typeface="微软雅黑" panose="020B0503020204020204" pitchFamily="34" charset="-122"/>
              <a:ea typeface="微软雅黑" panose="020B0503020204020204" pitchFamily="34" charset="-122"/>
            </a:endParaRP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15"/>
          <p:cNvSpPr txBox="1"/>
          <p:nvPr/>
        </p:nvSpPr>
        <p:spPr>
          <a:xfrm>
            <a:off x="621792" y="1762294"/>
            <a:ext cx="7460324" cy="1790939"/>
          </a:xfrm>
          <a:prstGeom prst="rect">
            <a:avLst/>
          </a:prstGeom>
          <a:noFill/>
        </p:spPr>
        <p:txBody>
          <a:bodyPr wrap="square" lIns="0" tIns="0" rIns="0" bIns="0">
            <a:spAutoFit/>
          </a:bodyPr>
          <a:lstStyle/>
          <a:p>
            <a:pPr marL="171450" indent="-171450">
              <a:lnSpc>
                <a:spcPct val="200000"/>
              </a:lnSpc>
              <a:buFont typeface="Arial" panose="020B0604020202020204" pitchFamily="34" charset="0"/>
              <a:buChar char="•"/>
            </a:pPr>
            <a:r>
              <a:rPr lang="zh-CN" altLang="en-US" sz="984" dirty="0" smtClean="0">
                <a:solidFill>
                  <a:schemeClr val="bg1"/>
                </a:solidFill>
                <a:latin typeface="微软雅黑" panose="020B0503020204020204" pitchFamily="34" charset="-122"/>
                <a:ea typeface="微软雅黑" panose="020B0503020204020204" pitchFamily="34" charset="-122"/>
              </a:rPr>
              <a:t>The scroll reserves 108 spaces for elite representatives from global fields to inscribe section titles.
Launch the “Ten Thousand People, Ten Thousand Seals” program for witness and co-creation.
Create a 3,600-meter Chinese classical grand scroll co-created by ten thousand participants.
Produce nine unique 3,600-meter civilizational scrolls based on the original and place them around the world.
Use talent outreach, system building, mass participation and scroll exhibitions to support the initiative.</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200000"/>
              </a:lnSpc>
              <a:buFont typeface="Arial" panose="020B0604020202020204" pitchFamily="34" charset="0"/>
              <a:buChar char="•"/>
            </a:pP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200000"/>
              </a:lnSpc>
              <a:buFont typeface="Arial" panose="020B0604020202020204" pitchFamily="34" charset="0"/>
              <a:buChar char="•"/>
            </a:pP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200000"/>
              </a:lnSpc>
              <a:buFont typeface="Arial" panose="020B0604020202020204" pitchFamily="34" charset="0"/>
              <a:buChar char="•"/>
            </a:pP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171450" indent="-171450">
              <a:lnSpc>
                <a:spcPct val="200000"/>
              </a:lnSpc>
              <a:buFont typeface="Arial" panose="020B0604020202020204" pitchFamily="34" charset="0"/>
              <a:buChar char="•"/>
            </a:pPr>
            <a:endParaRPr lang="zh-CN" altLang="en-US" sz="1200"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15" name="TextBox 3"/>
          <p:cNvSpPr txBox="1"/>
          <p:nvPr/>
        </p:nvSpPr>
        <p:spPr>
          <a:xfrm>
            <a:off x="1907848" y="3838898"/>
            <a:ext cx="8381008" cy="775597"/>
          </a:xfrm>
          <a:prstGeom prst="rect">
            <a:avLst/>
          </a:prstGeom>
          <a:noFill/>
        </p:spPr>
        <p:txBody>
          <a:bodyPr wrap="square" lIns="18288" tIns="18288" rIns="18288" bIns="18288">
            <a:spAutoFit/>
          </a:bodyPr>
          <a:lstStyle/>
          <a:p>
            <a:pPr algn="ctr">
              <a:defRPr sz="1100" b="0">
                <a:solidFill>
                  <a:srgbClr val="B8C7DE"/>
                </a:solidFill>
                <a:latin typeface="Microsoft YaHei"/>
              </a:defRPr>
            </a:pPr>
            <a:r>
              <a:rPr lang="zh-CN" altLang="en-US" sz="2400" b="1" dirty="0">
                <a:solidFill>
                  <a:schemeClr val="bg1"/>
                </a:solidFill>
                <a:latin typeface="微软雅黑" panose="020B0503020204020204" pitchFamily="34" charset="-122"/>
                <a:ea typeface="微软雅黑" panose="020B0503020204020204" pitchFamily="34" charset="-122"/>
              </a:rPr>
              <a:t>Continuously open the Huaven Civilization Initiative around the world.</a:t>
            </a:r>
            <a:endParaRPr sz="2400" b="1" dirty="0"/>
          </a:p>
        </p:txBody>
      </p:sp>
      <p:sp>
        <p:nvSpPr>
          <p:cNvPr id="16" name="TextBox 32"/>
          <p:cNvSpPr txBox="1"/>
          <p:nvPr/>
        </p:nvSpPr>
        <p:spPr>
          <a:xfrm>
            <a:off x="611952" y="6097977"/>
            <a:ext cx="10972800" cy="270843"/>
          </a:xfrm>
          <a:prstGeom prst="rect">
            <a:avLst/>
          </a:prstGeom>
          <a:noFill/>
        </p:spPr>
        <p:txBody>
          <a:bodyPr wrap="square" lIns="27432" tIns="27432" rIns="27432" bIns="27432" anchor="t">
            <a:spAutoFit/>
          </a:bodyPr>
          <a:lstStyle/>
          <a:p>
            <a:pPr algn="ctr"/>
            <a:r>
              <a:rPr lang="en-US" altLang="zh-CN" sz="1147" b="0" dirty="0" smtClean="0">
                <a:solidFill>
                  <a:srgbClr val="D6B66A"/>
                </a:solidFill>
                <a:latin typeface="微软雅黑" panose="020B0503020204020204" pitchFamily="34" charset="-122"/>
                <a:ea typeface="微软雅黑" panose="020B0503020204020204" pitchFamily="34" charset="-122"/>
              </a:rPr>
              <a:t>The 3,600-meter scroll includes full texts, excerpts and catalogs of 64 Chinese classics across nine sections: enlightenment, Daoism, Confucianism, Buddhism, classical schools, history, military thought, Chinese medicine, and poetry.</a:t>
            </a:r>
            <a:endParaRPr sz="1400" b="0" dirty="0">
              <a:solidFill>
                <a:srgbClr val="D6B66A"/>
              </a:solidFill>
              <a:latin typeface="微软雅黑" panose="020B0503020204020204" pitchFamily="34" charset="-122"/>
              <a:ea typeface="微软雅黑" panose="020B0503020204020204" pitchFamily="34" charset="-122"/>
            </a:endParaRPr>
          </a:p>
        </p:txBody>
      </p:sp>
      <p:sp>
        <p:nvSpPr>
          <p:cNvPr id="17"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3728771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 name="Rounded Rectangle 7"/>
          <p:cNvSpPr/>
          <p:nvPr/>
        </p:nvSpPr>
        <p:spPr>
          <a:xfrm>
            <a:off x="644337" y="1965960"/>
            <a:ext cx="5299263" cy="3764816"/>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Cross-shareholding and capital exit mechanism</a:t>
            </a:r>
            <a:endParaRPr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312" dirty="0">
                <a:solidFill>
                  <a:srgbClr val="D6B66A"/>
                </a:solidFill>
                <a:latin typeface="微软雅黑" panose="020B0503020204020204" pitchFamily="34" charset="-122"/>
                <a:ea typeface="微软雅黑" panose="020B0503020204020204" pitchFamily="34" charset="-122"/>
              </a:rPr>
              <a:t>Connect the platform, nodes, branches and projects through equity, and improve liquidity through multiple exit paths.</a:t>
            </a:r>
          </a:p>
        </p:txBody>
      </p:sp>
      <p:sp>
        <p:nvSpPr>
          <p:cNvPr id="11" name="Rounded Rectangle 10"/>
          <p:cNvSpPr/>
          <p:nvPr/>
        </p:nvSpPr>
        <p:spPr>
          <a:xfrm>
            <a:off x="813791" y="2171062"/>
            <a:ext cx="50292" cy="3372991"/>
          </a:xfrm>
          <a:prstGeom prst="roundRect">
            <a:avLst/>
          </a:prstGeom>
          <a:solidFill>
            <a:srgbClr val="B0182D"/>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052694" y="2197883"/>
            <a:ext cx="4475587" cy="283154"/>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600" dirty="0">
                <a:solidFill>
                  <a:schemeClr val="bg1"/>
                </a:solidFill>
                <a:latin typeface="微软雅黑" panose="020B0503020204020204" pitchFamily="34" charset="-122"/>
                <a:ea typeface="微软雅黑" panose="020B0503020204020204" pitchFamily="34" charset="-122"/>
              </a:rPr>
              <a:t>Cross-shareholding</a:t>
            </a:r>
            <a:endParaRPr sz="1600" dirty="0">
              <a:solidFill>
                <a:schemeClr val="bg1"/>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1047905" y="2635043"/>
            <a:ext cx="4572601" cy="2806922"/>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b="1" dirty="0">
                <a:solidFill>
                  <a:srgbClr val="D6B66A"/>
                </a:solidFill>
                <a:latin typeface="微软雅黑" panose="020B0503020204020204" pitchFamily="34" charset="-122"/>
                <a:ea typeface="微软雅黑" panose="020B0503020204020204" pitchFamily="34" charset="-122"/>
              </a:rPr>
              <a:t>Platform → Nodes</a:t>
            </a:r>
            <a:r>
              <a:rPr lang="en-US" altLang="zh-CN" sz="1200" dirty="0">
                <a:solidFill>
                  <a:schemeClr val="bg1"/>
                </a:solidFill>
                <a:latin typeface="微软雅黑" panose="020B0503020204020204" pitchFamily="34" charset="-122"/>
                <a:ea typeface="微软雅黑" panose="020B0503020204020204" pitchFamily="34" charset="-122"/>
              </a:rPr>
              <a:t>: brand, systems, rules and global interfaces create platform equity</a:t>
            </a:r>
            <a:r>
              <a:rPr lang="en-US" altLang="zh-CN" sz="12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b="1" dirty="0" smtClean="0">
                <a:solidFill>
                  <a:srgbClr val="D6B66A"/>
                </a:solidFill>
                <a:latin typeface="微软雅黑" panose="020B0503020204020204" pitchFamily="34" charset="-122"/>
                <a:ea typeface="微软雅黑" panose="020B0503020204020204" pitchFamily="34" charset="-122"/>
              </a:rPr>
              <a:t>Nodes </a:t>
            </a:r>
            <a:r>
              <a:rPr lang="en-US" altLang="zh-CN" sz="1200" b="1" dirty="0">
                <a:solidFill>
                  <a:srgbClr val="D6B66A"/>
                </a:solidFill>
                <a:latin typeface="微软雅黑" panose="020B0503020204020204" pitchFamily="34" charset="-122"/>
                <a:ea typeface="微软雅黑" panose="020B0503020204020204" pitchFamily="34" charset="-122"/>
              </a:rPr>
              <a:t>→ Platform</a:t>
            </a:r>
            <a:r>
              <a:rPr lang="en-US" altLang="zh-CN" sz="1200" dirty="0">
                <a:solidFill>
                  <a:schemeClr val="bg1"/>
                </a:solidFill>
                <a:latin typeface="微软雅黑" panose="020B0503020204020204" pitchFamily="34" charset="-122"/>
                <a:ea typeface="微软雅黑" panose="020B0503020204020204" pitchFamily="34" charset="-122"/>
              </a:rPr>
              <a:t>: nodes share long-term platform growth through funds or strategic equity</a:t>
            </a:r>
            <a:r>
              <a:rPr lang="en-US" altLang="zh-CN" sz="12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b="1" dirty="0" smtClean="0">
                <a:solidFill>
                  <a:srgbClr val="D6B66A"/>
                </a:solidFill>
                <a:latin typeface="微软雅黑" panose="020B0503020204020204" pitchFamily="34" charset="-122"/>
                <a:ea typeface="微软雅黑" panose="020B0503020204020204" pitchFamily="34" charset="-122"/>
              </a:rPr>
              <a:t>Nodes </a:t>
            </a:r>
            <a:r>
              <a:rPr lang="en-US" altLang="zh-CN" sz="1200" b="1" dirty="0">
                <a:solidFill>
                  <a:srgbClr val="D6B66A"/>
                </a:solidFill>
                <a:latin typeface="微软雅黑" panose="020B0503020204020204" pitchFamily="34" charset="-122"/>
                <a:ea typeface="微软雅黑" panose="020B0503020204020204" pitchFamily="34" charset="-122"/>
              </a:rPr>
              <a:t>→ Branches</a:t>
            </a:r>
            <a:r>
              <a:rPr lang="en-US" altLang="zh-CN" sz="1200" dirty="0">
                <a:solidFill>
                  <a:schemeClr val="bg1"/>
                </a:solidFill>
                <a:latin typeface="微软雅黑" panose="020B0503020204020204" pitchFamily="34" charset="-122"/>
                <a:ea typeface="微软雅黑" panose="020B0503020204020204" pitchFamily="34" charset="-122"/>
              </a:rPr>
              <a:t>: hub nodes incubate and hold equity in branch nodes</a:t>
            </a:r>
            <a:r>
              <a:rPr lang="en-US" altLang="zh-CN" sz="12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b="1" dirty="0" smtClean="0">
                <a:solidFill>
                  <a:srgbClr val="D6B66A"/>
                </a:solidFill>
                <a:latin typeface="微软雅黑" panose="020B0503020204020204" pitchFamily="34" charset="-122"/>
                <a:ea typeface="微软雅黑" panose="020B0503020204020204" pitchFamily="34" charset="-122"/>
              </a:rPr>
              <a:t>Funds </a:t>
            </a:r>
            <a:r>
              <a:rPr lang="en-US" altLang="zh-CN" sz="1200" b="1" dirty="0">
                <a:solidFill>
                  <a:srgbClr val="D6B66A"/>
                </a:solidFill>
                <a:latin typeface="微软雅黑" panose="020B0503020204020204" pitchFamily="34" charset="-122"/>
                <a:ea typeface="微软雅黑" panose="020B0503020204020204" pitchFamily="34" charset="-122"/>
              </a:rPr>
              <a:t>→ Projects</a:t>
            </a:r>
            <a:r>
              <a:rPr lang="en-US" altLang="zh-CN" sz="1200" dirty="0">
                <a:solidFill>
                  <a:schemeClr val="bg1"/>
                </a:solidFill>
                <a:latin typeface="微软雅黑" panose="020B0503020204020204" pitchFamily="34" charset="-122"/>
                <a:ea typeface="微软雅黑" panose="020B0503020204020204" pitchFamily="34" charset="-122"/>
              </a:rPr>
              <a:t>: node funds invest in content, translation, education, AI, IP and data projects</a:t>
            </a:r>
            <a:r>
              <a:rPr lang="en-US" altLang="zh-CN" sz="12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b="1" dirty="0" smtClean="0">
                <a:solidFill>
                  <a:srgbClr val="D6B66A"/>
                </a:solidFill>
                <a:latin typeface="微软雅黑" panose="020B0503020204020204" pitchFamily="34" charset="-122"/>
                <a:ea typeface="微软雅黑" panose="020B0503020204020204" pitchFamily="34" charset="-122"/>
              </a:rPr>
              <a:t>Projects </a:t>
            </a:r>
            <a:r>
              <a:rPr lang="en-US" altLang="zh-CN" sz="1200" b="1" dirty="0">
                <a:solidFill>
                  <a:srgbClr val="D6B66A"/>
                </a:solidFill>
                <a:latin typeface="微软雅黑" panose="020B0503020204020204" pitchFamily="34" charset="-122"/>
                <a:ea typeface="微软雅黑" panose="020B0503020204020204" pitchFamily="34" charset="-122"/>
              </a:rPr>
              <a:t>→ Nodes</a:t>
            </a:r>
            <a:r>
              <a:rPr lang="en-US" altLang="zh-CN" sz="1200" dirty="0">
                <a:solidFill>
                  <a:schemeClr val="bg1"/>
                </a:solidFill>
                <a:latin typeface="微软雅黑" panose="020B0503020204020204" pitchFamily="34" charset="-122"/>
                <a:ea typeface="微软雅黑" panose="020B0503020204020204" pitchFamily="34" charset="-122"/>
              </a:rPr>
              <a:t>: mature projects feed back through revenue sharing, licensing, services and replication</a:t>
            </a:r>
            <a:r>
              <a:rPr lang="en-US" altLang="zh-CN" sz="1200" dirty="0" smtClean="0">
                <a:solidFill>
                  <a:schemeClr val="bg1"/>
                </a:solidFill>
                <a:latin typeface="微软雅黑" panose="020B0503020204020204" pitchFamily="34" charset="-122"/>
                <a:ea typeface="微软雅黑" panose="020B0503020204020204" pitchFamily="34" charset="-122"/>
              </a:rPr>
              <a:t>.</a:t>
            </a:r>
            <a:endParaRPr lang="en-US" altLang="zh-CN" sz="1100" dirty="0" smtClean="0">
              <a:solidFill>
                <a:schemeClr val="bg1">
                  <a:lumMod val="85000"/>
                </a:schemeClr>
              </a:solidFill>
              <a:latin typeface="微软雅黑" panose="020B0503020204020204" pitchFamily="34" charset="-122"/>
              <a:ea typeface="微软雅黑" panose="020B0503020204020204" pitchFamily="34" charset="-122"/>
            </a:endParaRP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30</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矩形 6"/>
          <p:cNvSpPr/>
          <p:nvPr/>
        </p:nvSpPr>
        <p:spPr>
          <a:xfrm>
            <a:off x="594360" y="6039413"/>
            <a:ext cx="11109960" cy="338554"/>
          </a:xfrm>
          <a:prstGeom prst="rect">
            <a:avLst/>
          </a:prstGeom>
        </p:spPr>
        <p:txBody>
          <a:bodyPr wrap="square">
            <a:spAutoFit/>
          </a:bodyPr>
          <a:lstStyle/>
          <a:p>
            <a:pPr algn="ctr"/>
            <a:r>
              <a:rPr lang="zh-CN" altLang="en-US" sz="1312" dirty="0">
                <a:solidFill>
                  <a:srgbClr val="D6B66A"/>
                </a:solidFill>
                <a:latin typeface="微软雅黑" panose="020B0503020204020204" pitchFamily="34" charset="-122"/>
                <a:ea typeface="微软雅黑" panose="020B0503020204020204" pitchFamily="34" charset="-122"/>
              </a:rPr>
              <a:t>Cross-shareholding and exit mechanisms connect platform, nodes, branches and projects.</a:t>
            </a:r>
          </a:p>
        </p:txBody>
      </p:sp>
      <p:sp>
        <p:nvSpPr>
          <p:cNvPr id="34"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5" name="Rounded Rectangle 7"/>
          <p:cNvSpPr/>
          <p:nvPr/>
        </p:nvSpPr>
        <p:spPr>
          <a:xfrm>
            <a:off x="6222177" y="1976225"/>
            <a:ext cx="5299263" cy="3764816"/>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ounded Rectangle 10"/>
          <p:cNvSpPr/>
          <p:nvPr/>
        </p:nvSpPr>
        <p:spPr>
          <a:xfrm>
            <a:off x="6395308" y="2184198"/>
            <a:ext cx="50292" cy="3372991"/>
          </a:xfrm>
          <a:prstGeom prst="roundRect">
            <a:avLst/>
          </a:prstGeom>
          <a:solidFill>
            <a:srgbClr val="1667A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TextBox 11"/>
          <p:cNvSpPr txBox="1"/>
          <p:nvPr/>
        </p:nvSpPr>
        <p:spPr>
          <a:xfrm>
            <a:off x="6735752" y="2227975"/>
            <a:ext cx="4312462" cy="283154"/>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600" dirty="0">
                <a:solidFill>
                  <a:schemeClr val="bg1"/>
                </a:solidFill>
                <a:latin typeface="微软雅黑" panose="020B0503020204020204" pitchFamily="34" charset="-122"/>
                <a:ea typeface="微软雅黑" panose="020B0503020204020204" pitchFamily="34" charset="-122"/>
              </a:rPr>
              <a:t>Exit paths</a:t>
            </a:r>
            <a:endParaRPr sz="1600" dirty="0">
              <a:solidFill>
                <a:schemeClr val="bg1"/>
              </a:solidFill>
              <a:latin typeface="微软雅黑" panose="020B0503020204020204" pitchFamily="34" charset="-122"/>
              <a:ea typeface="微软雅黑" panose="020B0503020204020204" pitchFamily="34" charset="-122"/>
            </a:endParaRPr>
          </a:p>
        </p:txBody>
      </p:sp>
      <p:sp>
        <p:nvSpPr>
          <p:cNvPr id="48" name="TextBox 12"/>
          <p:cNvSpPr txBox="1"/>
          <p:nvPr/>
        </p:nvSpPr>
        <p:spPr>
          <a:xfrm>
            <a:off x="6735752" y="2704817"/>
            <a:ext cx="4572601" cy="2800126"/>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a:solidFill>
                  <a:srgbClr val="D6B66A"/>
                </a:solidFill>
                <a:latin typeface="微软雅黑" panose="020B0503020204020204" pitchFamily="34" charset="-122"/>
                <a:ea typeface="微软雅黑" panose="020B0503020204020204" pitchFamily="34" charset="-122"/>
              </a:rPr>
              <a:t>M&amp;A Exit</a:t>
            </a:r>
            <a:r>
              <a:rPr lang="en-US" altLang="zh-CN" sz="1100" dirty="0">
                <a:solidFill>
                  <a:schemeClr val="bg1"/>
                </a:solidFill>
                <a:latin typeface="微软雅黑" panose="020B0503020204020204" pitchFamily="34" charset="-122"/>
                <a:ea typeface="微软雅黑" panose="020B0503020204020204" pitchFamily="34" charset="-122"/>
              </a:rPr>
              <a:t>: Mature projects are acquired by industry groups, funds, or other nodes</a:t>
            </a:r>
            <a:r>
              <a:rPr lang="en-US" altLang="zh-CN" sz="11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smtClean="0">
                <a:solidFill>
                  <a:srgbClr val="D6B66A"/>
                </a:solidFill>
                <a:latin typeface="微软雅黑" panose="020B0503020204020204" pitchFamily="34" charset="-122"/>
                <a:ea typeface="微软雅黑" panose="020B0503020204020204" pitchFamily="34" charset="-122"/>
              </a:rPr>
              <a:t>Internal </a:t>
            </a:r>
            <a:r>
              <a:rPr lang="en-US" altLang="zh-CN" sz="1100" b="1" dirty="0">
                <a:solidFill>
                  <a:srgbClr val="D6B66A"/>
                </a:solidFill>
                <a:latin typeface="微软雅黑" panose="020B0503020204020204" pitchFamily="34" charset="-122"/>
                <a:ea typeface="微软雅黑" panose="020B0503020204020204" pitchFamily="34" charset="-122"/>
              </a:rPr>
              <a:t>Transfer</a:t>
            </a:r>
            <a:r>
              <a:rPr lang="en-US" altLang="zh-CN" sz="1100" dirty="0">
                <a:solidFill>
                  <a:schemeClr val="bg1"/>
                </a:solidFill>
                <a:latin typeface="微软雅黑" panose="020B0503020204020204" pitchFamily="34" charset="-122"/>
                <a:ea typeface="微软雅黑" panose="020B0503020204020204" pitchFamily="34" charset="-122"/>
              </a:rPr>
              <a:t>: Establish internal equity transfer, buyback, and succession mechanisms within the Civilization Initiative</a:t>
            </a:r>
            <a:r>
              <a:rPr lang="en-US" altLang="zh-CN" sz="11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smtClean="0">
                <a:solidFill>
                  <a:srgbClr val="D6B66A"/>
                </a:solidFill>
                <a:latin typeface="微软雅黑" panose="020B0503020204020204" pitchFamily="34" charset="-122"/>
                <a:ea typeface="微软雅黑" panose="020B0503020204020204" pitchFamily="34" charset="-122"/>
              </a:rPr>
              <a:t>Capital </a:t>
            </a:r>
            <a:r>
              <a:rPr lang="en-US" altLang="zh-CN" sz="1100" b="1" dirty="0">
                <a:solidFill>
                  <a:srgbClr val="D6B66A"/>
                </a:solidFill>
                <a:latin typeface="微软雅黑" panose="020B0503020204020204" pitchFamily="34" charset="-122"/>
                <a:ea typeface="微软雅黑" panose="020B0503020204020204" pitchFamily="34" charset="-122"/>
              </a:rPr>
              <a:t>Market Exit</a:t>
            </a:r>
            <a:r>
              <a:rPr lang="en-US" altLang="zh-CN" sz="1100" dirty="0">
                <a:solidFill>
                  <a:schemeClr val="bg1"/>
                </a:solidFill>
                <a:latin typeface="微软雅黑" panose="020B0503020204020204" pitchFamily="34" charset="-122"/>
                <a:ea typeface="微软雅黑" panose="020B0503020204020204" pitchFamily="34" charset="-122"/>
              </a:rPr>
              <a:t>: Exit through IPOs, SPACs, REITs, quasi-REITs, or portfolio securitization</a:t>
            </a:r>
            <a:r>
              <a:rPr lang="en-US" altLang="zh-CN" sz="11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smtClean="0">
                <a:solidFill>
                  <a:srgbClr val="D6B66A"/>
                </a:solidFill>
                <a:latin typeface="微软雅黑" panose="020B0503020204020204" pitchFamily="34" charset="-122"/>
                <a:ea typeface="微软雅黑" panose="020B0503020204020204" pitchFamily="34" charset="-122"/>
              </a:rPr>
              <a:t>Fund </a:t>
            </a:r>
            <a:r>
              <a:rPr lang="en-US" altLang="zh-CN" sz="1100" b="1" dirty="0">
                <a:solidFill>
                  <a:srgbClr val="D6B66A"/>
                </a:solidFill>
                <a:latin typeface="微软雅黑" panose="020B0503020204020204" pitchFamily="34" charset="-122"/>
                <a:ea typeface="微软雅黑" panose="020B0503020204020204" pitchFamily="34" charset="-122"/>
              </a:rPr>
              <a:t>Share Exit</a:t>
            </a:r>
            <a:r>
              <a:rPr lang="en-US" altLang="zh-CN" sz="1100" dirty="0">
                <a:solidFill>
                  <a:schemeClr val="bg1"/>
                </a:solidFill>
                <a:latin typeface="微软雅黑" panose="020B0503020204020204" pitchFamily="34" charset="-122"/>
                <a:ea typeface="微软雅黑" panose="020B0503020204020204" pitchFamily="34" charset="-122"/>
              </a:rPr>
              <a:t>: Exit through fund share transfers, follow-on fund takeovers, or institutional acquisitions</a:t>
            </a:r>
            <a:r>
              <a:rPr lang="en-US" altLang="zh-CN" sz="1100" dirty="0" smtClean="0">
                <a:solidFill>
                  <a:schemeClr val="bg1"/>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100" b="1" dirty="0" smtClean="0">
                <a:solidFill>
                  <a:srgbClr val="D6B66A"/>
                </a:solidFill>
                <a:latin typeface="微软雅黑" panose="020B0503020204020204" pitchFamily="34" charset="-122"/>
                <a:ea typeface="微软雅黑" panose="020B0503020204020204" pitchFamily="34" charset="-122"/>
              </a:rPr>
              <a:t>Asset </a:t>
            </a:r>
            <a:r>
              <a:rPr lang="en-US" altLang="zh-CN" sz="1100" b="1" dirty="0">
                <a:solidFill>
                  <a:srgbClr val="D6B66A"/>
                </a:solidFill>
                <a:latin typeface="微软雅黑" panose="020B0503020204020204" pitchFamily="34" charset="-122"/>
                <a:ea typeface="微软雅黑" panose="020B0503020204020204" pitchFamily="34" charset="-122"/>
              </a:rPr>
              <a:t>Securitization Exit</a:t>
            </a:r>
            <a:r>
              <a:rPr lang="en-US" altLang="zh-CN" sz="1100" dirty="0">
                <a:solidFill>
                  <a:schemeClr val="bg1"/>
                </a:solidFill>
                <a:latin typeface="微软雅黑" panose="020B0503020204020204" pitchFamily="34" charset="-122"/>
                <a:ea typeface="微软雅黑" panose="020B0503020204020204" pitchFamily="34" charset="-122"/>
              </a:rPr>
              <a:t>: Securitize Civilizational Spaces, commercial facilities, copyright revenue packages, and project equity portfolios</a:t>
            </a:r>
            <a:r>
              <a:rPr lang="en-US" altLang="zh-CN" sz="1100" dirty="0" smtClean="0">
                <a:solidFill>
                  <a:schemeClr val="bg1"/>
                </a:solidFill>
                <a:latin typeface="微软雅黑" panose="020B0503020204020204" pitchFamily="34" charset="-122"/>
                <a:ea typeface="微软雅黑" panose="020B0503020204020204" pitchFamily="34" charset="-122"/>
              </a:rPr>
              <a:t>.</a:t>
            </a:r>
            <a:endParaRPr lang="en-US" altLang="zh-CN" sz="1100" dirty="0" smtClean="0">
              <a:solidFill>
                <a:schemeClr val="bg1">
                  <a:lumMod val="85000"/>
                </a:schemeClr>
              </a:solidFill>
              <a:latin typeface="微软雅黑" panose="020B0503020204020204" pitchFamily="34" charset="-122"/>
              <a:ea typeface="微软雅黑" panose="020B0503020204020204" pitchFamily="34" charset="-122"/>
            </a:endParaRPr>
          </a:p>
        </p:txBody>
      </p:sp>
      <p:sp>
        <p:nvSpPr>
          <p:cNvPr id="23"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10833006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Logic for amplifying hub-node investment returns</a:t>
            </a:r>
            <a:endParaRPr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221599"/>
          </a:xfrm>
          <a:prstGeom prst="rect">
            <a:avLst/>
          </a:prstGeom>
          <a:noFill/>
        </p:spPr>
        <p:txBody>
          <a:bodyPr wrap="square" lIns="18288" tIns="18288" rIns="18288" bIns="18288">
            <a:spAutoFit/>
          </a:bodyPr>
          <a:lstStyle/>
          <a:p>
            <a:r>
              <a:rPr lang="zh-CN" altLang="en-US" sz="1200" dirty="0">
                <a:solidFill>
                  <a:srgbClr val="D6B66A"/>
                </a:solidFill>
                <a:latin typeface="微软雅黑" panose="020B0503020204020204" pitchFamily="34" charset="-122"/>
                <a:ea typeface="微软雅黑" panose="020B0503020204020204" pitchFamily="34" charset="-122"/>
              </a:rPr>
              <a:t>Base returns support operations, asset appreciation strengthens the foundation, and project incubation plus capital relay opens growth space.</a:t>
            </a: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31</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矩形 6"/>
          <p:cNvSpPr/>
          <p:nvPr/>
        </p:nvSpPr>
        <p:spPr>
          <a:xfrm>
            <a:off x="1214692" y="6010564"/>
            <a:ext cx="9834534" cy="430887"/>
          </a:xfrm>
          <a:prstGeom prst="rect">
            <a:avLst/>
          </a:prstGeom>
          <a:solidFill>
            <a:schemeClr val="tx2">
              <a:lumMod val="50000"/>
            </a:schemeClr>
          </a:solidFill>
          <a:ln>
            <a:solidFill>
              <a:srgbClr val="D6B66A"/>
            </a:solidFill>
          </a:ln>
        </p:spPr>
        <p:txBody>
          <a:bodyPr wrap="square">
            <a:spAutoFit/>
          </a:bodyPr>
          <a:lstStyle/>
          <a:p>
            <a:pPr algn="ctr"/>
            <a:r>
              <a:rPr lang="en-US" altLang="zh-CN" sz="1100" dirty="0">
                <a:solidFill>
                  <a:srgbClr val="D6B66A"/>
                </a:solidFill>
                <a:latin typeface="微软雅黑" panose="020B0503020204020204" pitchFamily="34" charset="-122"/>
                <a:ea typeface="微软雅黑" panose="020B0503020204020204" pitchFamily="34" charset="-122"/>
              </a:rPr>
              <a:t>The Civilization Initiative is more than a project. With national-level support behind each incubated venture and hundreds of nodes in continuous incubation, it will form a unique civilizational capital ecosystem.</a:t>
            </a:r>
            <a:endParaRPr lang="zh-CN" altLang="en-US" sz="1100" dirty="0">
              <a:solidFill>
                <a:srgbClr val="D6B66A"/>
              </a:solidFill>
              <a:latin typeface="微软雅黑" panose="020B0503020204020204" pitchFamily="34" charset="-122"/>
              <a:ea typeface="微软雅黑" panose="020B0503020204020204" pitchFamily="34" charset="-122"/>
            </a:endParaRPr>
          </a:p>
        </p:txBody>
      </p:sp>
      <p:sp>
        <p:nvSpPr>
          <p:cNvPr id="34"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5" name="TextBox 3"/>
          <p:cNvSpPr txBox="1"/>
          <p:nvPr/>
        </p:nvSpPr>
        <p:spPr>
          <a:xfrm>
            <a:off x="1757464" y="5115763"/>
            <a:ext cx="4513634" cy="529376"/>
          </a:xfrm>
          <a:prstGeom prst="rect">
            <a:avLst/>
          </a:prstGeom>
          <a:noFill/>
        </p:spPr>
        <p:txBody>
          <a:bodyPr wrap="square" lIns="18288" tIns="18288" rIns="18288" bIns="18288">
            <a:spAutoFit/>
          </a:bodyPr>
          <a:lstStyle/>
          <a:p>
            <a:pPr algn="ctr">
              <a:defRPr sz="1100" b="0">
                <a:solidFill>
                  <a:srgbClr val="B8C7DE"/>
                </a:solidFill>
                <a:latin typeface="Microsoft YaHei"/>
              </a:defRPr>
            </a:pPr>
            <a:r>
              <a:rPr lang="en-US" altLang="zh-CN" sz="800" dirty="0">
                <a:latin typeface="微软雅黑" panose="020B0503020204020204" pitchFamily="34" charset="-122"/>
                <a:ea typeface="微软雅黑" panose="020B0503020204020204" pitchFamily="34" charset="-122"/>
              </a:rPr>
              <a:t>Tickets | Memberships | Events | Courses | Training | Study Tours | Translation | Copyright | Publishing | Cultural Products | Art Trading | Brand Collaborations | Venue Rental | Retail | Live Events | Forums | Institutional Tenancy | Data Services | Certification | Sponsorship | Regional </a:t>
            </a:r>
            <a:r>
              <a:rPr lang="en-US" altLang="zh-CN" sz="800" dirty="0" smtClean="0">
                <a:latin typeface="微软雅黑" panose="020B0503020204020204" pitchFamily="34" charset="-122"/>
                <a:ea typeface="微软雅黑" panose="020B0503020204020204" pitchFamily="34" charset="-122"/>
              </a:rPr>
              <a:t>Monetization</a:t>
            </a:r>
          </a:p>
        </p:txBody>
      </p:sp>
      <p:sp>
        <p:nvSpPr>
          <p:cNvPr id="46" name="TextBox 3"/>
          <p:cNvSpPr txBox="1"/>
          <p:nvPr/>
        </p:nvSpPr>
        <p:spPr>
          <a:xfrm>
            <a:off x="2195108" y="4524038"/>
            <a:ext cx="3638346" cy="313932"/>
          </a:xfrm>
          <a:prstGeom prst="rect">
            <a:avLst/>
          </a:prstGeom>
          <a:noFill/>
        </p:spPr>
        <p:txBody>
          <a:bodyPr wrap="square" lIns="18288" tIns="18288" rIns="18288" bIns="18288">
            <a:spAutoFit/>
          </a:bodyPr>
          <a:lstStyle/>
          <a:p>
            <a:pPr algn="ctr">
              <a:defRPr sz="1100" b="0">
                <a:solidFill>
                  <a:srgbClr val="B8C7DE"/>
                </a:solidFill>
                <a:latin typeface="Microsoft YaHei"/>
              </a:defRPr>
            </a:pPr>
            <a:r>
              <a:rPr lang="en-US" altLang="zh-CN" sz="900" dirty="0">
                <a:latin typeface="微软雅黑" panose="020B0503020204020204" pitchFamily="34" charset="-122"/>
                <a:ea typeface="微软雅黑" panose="020B0503020204020204" pitchFamily="34" charset="-122"/>
              </a:rPr>
              <a:t>Urban Landmarks | Preferential Land | Policy Incentives | Brand IP | Content Data | Regional Civilization Network Expansion</a:t>
            </a:r>
            <a:endParaRPr lang="en-US" altLang="zh-CN" sz="900" dirty="0" smtClean="0">
              <a:latin typeface="微软雅黑" panose="020B0503020204020204" pitchFamily="34" charset="-122"/>
              <a:ea typeface="微软雅黑" panose="020B0503020204020204" pitchFamily="34" charset="-122"/>
            </a:endParaRPr>
          </a:p>
        </p:txBody>
      </p:sp>
      <p:sp>
        <p:nvSpPr>
          <p:cNvPr id="47" name="TextBox 3"/>
          <p:cNvSpPr txBox="1"/>
          <p:nvPr/>
        </p:nvSpPr>
        <p:spPr>
          <a:xfrm>
            <a:off x="2835930" y="3264210"/>
            <a:ext cx="2356701" cy="590931"/>
          </a:xfrm>
          <a:prstGeom prst="rect">
            <a:avLst/>
          </a:prstGeom>
          <a:noFill/>
        </p:spPr>
        <p:txBody>
          <a:bodyPr wrap="square" lIns="18288" tIns="18288" rIns="18288" bIns="18288">
            <a:spAutoFit/>
          </a:bodyPr>
          <a:lstStyle/>
          <a:p>
            <a:pPr algn="ctr">
              <a:defRPr sz="1100" b="0">
                <a:solidFill>
                  <a:srgbClr val="B8C7DE"/>
                </a:solidFill>
                <a:latin typeface="Microsoft YaHei"/>
              </a:defRPr>
            </a:pPr>
            <a:r>
              <a:rPr lang="en-US" altLang="zh-CN" sz="900" dirty="0">
                <a:latin typeface="微软雅黑" panose="020B0503020204020204" pitchFamily="34" charset="-122"/>
                <a:ea typeface="微软雅黑" panose="020B0503020204020204" pitchFamily="34" charset="-122"/>
              </a:rPr>
              <a:t>Node Funds | Project Companies | Branch Replication | Cross-Node Synergy | Government Support | Asset Securitization | Financial Derivatives | Unicorn </a:t>
            </a:r>
            <a:r>
              <a:rPr lang="en-US" altLang="zh-CN" sz="900" dirty="0" smtClean="0">
                <a:latin typeface="微软雅黑" panose="020B0503020204020204" pitchFamily="34" charset="-122"/>
                <a:ea typeface="微软雅黑" panose="020B0503020204020204" pitchFamily="34" charset="-122"/>
              </a:rPr>
              <a:t>Portfolio</a:t>
            </a:r>
          </a:p>
        </p:txBody>
      </p:sp>
      <p:cxnSp>
        <p:nvCxnSpPr>
          <p:cNvPr id="20" name="直接连接符 19"/>
          <p:cNvCxnSpPr/>
          <p:nvPr/>
        </p:nvCxnSpPr>
        <p:spPr>
          <a:xfrm>
            <a:off x="5336845" y="3522327"/>
            <a:ext cx="252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椭圆 20"/>
          <p:cNvSpPr/>
          <p:nvPr/>
        </p:nvSpPr>
        <p:spPr>
          <a:xfrm>
            <a:off x="5300392" y="3486327"/>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22" name="椭圆 21"/>
          <p:cNvSpPr/>
          <p:nvPr/>
        </p:nvSpPr>
        <p:spPr>
          <a:xfrm>
            <a:off x="5767315" y="4394237"/>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23" name="椭圆 22"/>
          <p:cNvSpPr/>
          <p:nvPr/>
        </p:nvSpPr>
        <p:spPr>
          <a:xfrm>
            <a:off x="6273152" y="5321609"/>
            <a:ext cx="72000" cy="72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24" name="TextBox 3"/>
          <p:cNvSpPr txBox="1"/>
          <p:nvPr/>
        </p:nvSpPr>
        <p:spPr>
          <a:xfrm>
            <a:off x="5575167" y="3212550"/>
            <a:ext cx="3322647" cy="221599"/>
          </a:xfrm>
          <a:prstGeom prst="rect">
            <a:avLst/>
          </a:prstGeom>
          <a:noFill/>
        </p:spPr>
        <p:txBody>
          <a:bodyPr wrap="square" lIns="18288" tIns="18288" rIns="18288" bIns="18288">
            <a:spAutoFit/>
          </a:bodyPr>
          <a:lstStyle/>
          <a:p>
            <a:pPr>
              <a:defRPr sz="1100" b="0">
                <a:solidFill>
                  <a:srgbClr val="B8C7DE"/>
                </a:solidFill>
                <a:latin typeface="Microsoft YaHei"/>
              </a:defRPr>
            </a:pPr>
            <a:r>
              <a:rPr lang="zh-CN" altLang="en-US" sz="1200" b="1" dirty="0">
                <a:solidFill>
                  <a:schemeClr val="bg1"/>
                </a:solidFill>
                <a:latin typeface="微软雅黑" panose="020B0503020204020204" pitchFamily="34" charset="-122"/>
                <a:ea typeface="微软雅黑" panose="020B0503020204020204" pitchFamily="34" charset="-122"/>
              </a:rPr>
              <a:t>Capital amplification</a:t>
            </a:r>
            <a:endParaRPr lang="en-US" altLang="zh-CN" sz="1200" b="1" dirty="0" smtClean="0">
              <a:solidFill>
                <a:schemeClr val="bg1"/>
              </a:solidFill>
              <a:latin typeface="微软雅黑" panose="020B0503020204020204" pitchFamily="34" charset="-122"/>
              <a:ea typeface="微软雅黑" panose="020B0503020204020204" pitchFamily="34" charset="-122"/>
            </a:endParaRPr>
          </a:p>
        </p:txBody>
      </p:sp>
      <p:sp>
        <p:nvSpPr>
          <p:cNvPr id="25" name="TextBox 3"/>
          <p:cNvSpPr txBox="1"/>
          <p:nvPr/>
        </p:nvSpPr>
        <p:spPr>
          <a:xfrm>
            <a:off x="6035038" y="4478944"/>
            <a:ext cx="4609515" cy="175433"/>
          </a:xfrm>
          <a:prstGeom prst="rect">
            <a:avLst/>
          </a:prstGeom>
          <a:noFill/>
        </p:spPr>
        <p:txBody>
          <a:bodyPr wrap="square" lIns="18288" tIns="18288" rIns="18288" bIns="18288">
            <a:spAutoFit/>
          </a:bodyPr>
          <a:lstStyle/>
          <a:p>
            <a:pPr>
              <a:defRPr sz="1100" b="0">
                <a:solidFill>
                  <a:srgbClr val="B8C7DE"/>
                </a:solidFill>
                <a:latin typeface="Microsoft YaHei"/>
              </a:defRPr>
            </a:pPr>
            <a:r>
              <a:rPr lang="zh-CN" altLang="en-US" sz="900" dirty="0">
                <a:solidFill>
                  <a:srgbClr val="D6B66A"/>
                </a:solidFill>
                <a:latin typeface="微软雅黑" panose="020B0503020204020204" pitchFamily="34" charset="-122"/>
                <a:ea typeface="微软雅黑" panose="020B0503020204020204" pitchFamily="34" charset="-122"/>
              </a:rPr>
              <a:t>Revenue logic: base cash flow, asset appreciation and capital amplification.</a:t>
            </a:r>
            <a:endParaRPr lang="en-US" altLang="zh-CN" sz="900" dirty="0" smtClean="0">
              <a:solidFill>
                <a:srgbClr val="D6B66A"/>
              </a:solidFill>
              <a:latin typeface="微软雅黑" panose="020B0503020204020204" pitchFamily="34" charset="-122"/>
              <a:ea typeface="微软雅黑" panose="020B0503020204020204" pitchFamily="34" charset="-122"/>
            </a:endParaRPr>
          </a:p>
        </p:txBody>
      </p:sp>
      <p:sp>
        <p:nvSpPr>
          <p:cNvPr id="26" name="TextBox 3"/>
          <p:cNvSpPr txBox="1"/>
          <p:nvPr/>
        </p:nvSpPr>
        <p:spPr>
          <a:xfrm>
            <a:off x="6035040" y="4122002"/>
            <a:ext cx="3243775" cy="221599"/>
          </a:xfrm>
          <a:prstGeom prst="rect">
            <a:avLst/>
          </a:prstGeom>
          <a:noFill/>
        </p:spPr>
        <p:txBody>
          <a:bodyPr wrap="square" lIns="18288" tIns="18288" rIns="18288" bIns="18288">
            <a:spAutoFit/>
          </a:bodyPr>
          <a:lstStyle/>
          <a:p>
            <a:pPr>
              <a:defRPr sz="1100" b="0">
                <a:solidFill>
                  <a:srgbClr val="B8C7DE"/>
                </a:solidFill>
                <a:latin typeface="Microsoft YaHei"/>
              </a:defRPr>
            </a:pPr>
            <a:r>
              <a:rPr lang="zh-CN" altLang="en-US" sz="1200" b="1" dirty="0">
                <a:solidFill>
                  <a:schemeClr val="bg1"/>
                </a:solidFill>
                <a:latin typeface="微软雅黑" panose="020B0503020204020204" pitchFamily="34" charset="-122"/>
                <a:ea typeface="微软雅黑" panose="020B0503020204020204" pitchFamily="34" charset="-122"/>
              </a:rPr>
              <a:t>Asset appreciation</a:t>
            </a:r>
            <a:endParaRPr lang="en-US" altLang="zh-CN" sz="1200" b="1" dirty="0" smtClean="0">
              <a:solidFill>
                <a:schemeClr val="bg1"/>
              </a:solidFill>
              <a:latin typeface="微软雅黑" panose="020B0503020204020204" pitchFamily="34" charset="-122"/>
              <a:ea typeface="微软雅黑" panose="020B0503020204020204" pitchFamily="34" charset="-122"/>
            </a:endParaRPr>
          </a:p>
        </p:txBody>
      </p:sp>
      <p:sp>
        <p:nvSpPr>
          <p:cNvPr id="28" name="TextBox 3"/>
          <p:cNvSpPr txBox="1"/>
          <p:nvPr/>
        </p:nvSpPr>
        <p:spPr>
          <a:xfrm>
            <a:off x="5566615" y="3549464"/>
            <a:ext cx="4573847" cy="175433"/>
          </a:xfrm>
          <a:prstGeom prst="rect">
            <a:avLst/>
          </a:prstGeom>
          <a:noFill/>
        </p:spPr>
        <p:txBody>
          <a:bodyPr wrap="square" lIns="18288" tIns="18288" rIns="18288" bIns="18288">
            <a:spAutoFit/>
          </a:bodyPr>
          <a:lstStyle/>
          <a:p>
            <a:pPr>
              <a:defRPr sz="1100" b="0">
                <a:solidFill>
                  <a:srgbClr val="B8C7DE"/>
                </a:solidFill>
                <a:latin typeface="Microsoft YaHei"/>
              </a:defRPr>
            </a:pPr>
            <a:r>
              <a:rPr lang="zh-CN" altLang="en-US" sz="900" dirty="0">
                <a:solidFill>
                  <a:srgbClr val="D6B66A"/>
                </a:solidFill>
                <a:latin typeface="微软雅黑" panose="020B0503020204020204" pitchFamily="34" charset="-122"/>
                <a:ea typeface="微软雅黑" panose="020B0503020204020204" pitchFamily="34" charset="-122"/>
              </a:rPr>
              <a:t>Revenue logic: base cash flow, asset appreciation and capital amplification.</a:t>
            </a:r>
            <a:endParaRPr lang="en-US" altLang="zh-CN" sz="900" dirty="0" smtClean="0">
              <a:solidFill>
                <a:srgbClr val="D6B66A"/>
              </a:solidFill>
              <a:latin typeface="微软雅黑" panose="020B0503020204020204" pitchFamily="34" charset="-122"/>
              <a:ea typeface="微软雅黑" panose="020B0503020204020204" pitchFamily="34" charset="-122"/>
            </a:endParaRPr>
          </a:p>
        </p:txBody>
      </p:sp>
      <p:sp>
        <p:nvSpPr>
          <p:cNvPr id="29" name="TextBox 3"/>
          <p:cNvSpPr txBox="1"/>
          <p:nvPr/>
        </p:nvSpPr>
        <p:spPr>
          <a:xfrm>
            <a:off x="6596844" y="5412374"/>
            <a:ext cx="4631987" cy="175433"/>
          </a:xfrm>
          <a:prstGeom prst="rect">
            <a:avLst/>
          </a:prstGeom>
          <a:noFill/>
        </p:spPr>
        <p:txBody>
          <a:bodyPr wrap="square" lIns="18288" tIns="18288" rIns="18288" bIns="18288">
            <a:spAutoFit/>
          </a:bodyPr>
          <a:lstStyle/>
          <a:p>
            <a:pPr>
              <a:defRPr sz="1100" b="0">
                <a:solidFill>
                  <a:srgbClr val="B8C7DE"/>
                </a:solidFill>
                <a:latin typeface="Microsoft YaHei"/>
              </a:defRPr>
            </a:pPr>
            <a:r>
              <a:rPr lang="zh-CN" altLang="en-US" sz="900" dirty="0">
                <a:solidFill>
                  <a:srgbClr val="D6B66A"/>
                </a:solidFill>
                <a:latin typeface="微软雅黑" panose="020B0503020204020204" pitchFamily="34" charset="-122"/>
                <a:ea typeface="微软雅黑" panose="020B0503020204020204" pitchFamily="34" charset="-122"/>
              </a:rPr>
              <a:t>Revenue logic: base cash flow, asset appreciation and capital amplification.</a:t>
            </a:r>
            <a:endParaRPr lang="en-US" altLang="zh-CN" sz="900" dirty="0" smtClean="0">
              <a:solidFill>
                <a:srgbClr val="D6B66A"/>
              </a:solidFill>
              <a:latin typeface="微软雅黑" panose="020B0503020204020204" pitchFamily="34" charset="-122"/>
              <a:ea typeface="微软雅黑" panose="020B0503020204020204" pitchFamily="34" charset="-122"/>
            </a:endParaRPr>
          </a:p>
        </p:txBody>
      </p:sp>
      <p:sp>
        <p:nvSpPr>
          <p:cNvPr id="31" name="TextBox 3"/>
          <p:cNvSpPr txBox="1"/>
          <p:nvPr/>
        </p:nvSpPr>
        <p:spPr>
          <a:xfrm>
            <a:off x="6596845" y="5043295"/>
            <a:ext cx="1697232" cy="221599"/>
          </a:xfrm>
          <a:prstGeom prst="rect">
            <a:avLst/>
          </a:prstGeom>
          <a:noFill/>
        </p:spPr>
        <p:txBody>
          <a:bodyPr wrap="square" lIns="18288" tIns="18288" rIns="18288" bIns="18288">
            <a:spAutoFit/>
          </a:bodyPr>
          <a:lstStyle/>
          <a:p>
            <a:pPr>
              <a:defRPr sz="1100" b="0">
                <a:solidFill>
                  <a:srgbClr val="B8C7DE"/>
                </a:solidFill>
                <a:latin typeface="Microsoft YaHei"/>
              </a:defRPr>
            </a:pPr>
            <a:r>
              <a:rPr lang="zh-CN" altLang="en-US" sz="1200" b="1" dirty="0">
                <a:solidFill>
                  <a:schemeClr val="bg1"/>
                </a:solidFill>
                <a:latin typeface="微软雅黑" panose="020B0503020204020204" pitchFamily="34" charset="-122"/>
                <a:ea typeface="微软雅黑" panose="020B0503020204020204" pitchFamily="34" charset="-122"/>
              </a:rPr>
              <a:t>Base cash flow</a:t>
            </a:r>
            <a:endParaRPr lang="en-US" altLang="zh-CN" sz="1200" b="1" dirty="0" smtClean="0">
              <a:solidFill>
                <a:schemeClr val="bg1"/>
              </a:solidFill>
              <a:latin typeface="微软雅黑" panose="020B0503020204020204" pitchFamily="34" charset="-122"/>
              <a:ea typeface="微软雅黑" panose="020B0503020204020204" pitchFamily="34" charset="-122"/>
            </a:endParaRPr>
          </a:p>
        </p:txBody>
      </p:sp>
      <p:cxnSp>
        <p:nvCxnSpPr>
          <p:cNvPr id="32" name="直接连接符 31"/>
          <p:cNvCxnSpPr/>
          <p:nvPr/>
        </p:nvCxnSpPr>
        <p:spPr>
          <a:xfrm>
            <a:off x="5826345" y="4427909"/>
            <a:ext cx="252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3" name="直接连接符 32"/>
          <p:cNvCxnSpPr/>
          <p:nvPr/>
        </p:nvCxnSpPr>
        <p:spPr>
          <a:xfrm>
            <a:off x="6309152" y="5358191"/>
            <a:ext cx="2520000"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30"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32978004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594360" y="658368"/>
            <a:ext cx="10881360" cy="406265"/>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2400" b="1" dirty="0">
                <a:latin typeface="微软雅黑" panose="020B0503020204020204" pitchFamily="34" charset="-122"/>
                <a:ea typeface="微软雅黑" panose="020B0503020204020204" pitchFamily="34" charset="-122"/>
              </a:rPr>
              <a:t>Vision: the world after the global civilizational network is built</a:t>
            </a:r>
            <a:endParaRPr sz="2400"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198516"/>
          </a:xfrm>
          <a:prstGeom prst="rect">
            <a:avLst/>
          </a:prstGeom>
          <a:noFill/>
        </p:spPr>
        <p:txBody>
          <a:bodyPr wrap="square" lIns="18288" tIns="18288" rIns="18288" bIns="18288">
            <a:spAutoFit/>
          </a:bodyPr>
          <a:lstStyle/>
          <a:p>
            <a:r>
              <a:rPr lang="zh-CN" altLang="en-US" sz="1050" dirty="0">
                <a:solidFill>
                  <a:srgbClr val="D6B66A"/>
                </a:solidFill>
                <a:latin typeface="微软雅黑" panose="020B0503020204020204" pitchFamily="34" charset="-122"/>
                <a:ea typeface="微软雅黑" panose="020B0503020204020204" pitchFamily="34" charset="-122"/>
              </a:rPr>
              <a:t>Measure long-term impact through connection scale, language interoperability, expression balance, innovation collaboration, capital scale and self-defined indexes.</a:t>
            </a: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32</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矩形 6"/>
          <p:cNvSpPr/>
          <p:nvPr/>
        </p:nvSpPr>
        <p:spPr>
          <a:xfrm>
            <a:off x="594360" y="5980421"/>
            <a:ext cx="11109960" cy="338554"/>
          </a:xfrm>
          <a:prstGeom prst="rect">
            <a:avLst/>
          </a:prstGeom>
        </p:spPr>
        <p:txBody>
          <a:bodyPr wrap="square">
            <a:spAutoFit/>
          </a:bodyPr>
          <a:lstStyle/>
          <a:p>
            <a:pPr algn="ctr"/>
            <a:r>
              <a:rPr lang="zh-CN" altLang="en-US" sz="1600" dirty="0">
                <a:solidFill>
                  <a:srgbClr val="D6B66A"/>
                </a:solidFill>
                <a:latin typeface="微软雅黑" panose="020B0503020204020204" pitchFamily="34" charset="-122"/>
                <a:ea typeface="微软雅黑" panose="020B0503020204020204" pitchFamily="34" charset="-122"/>
              </a:rPr>
              <a:t>Thirty-year vision and indicators for the global civilizational network.</a:t>
            </a:r>
          </a:p>
        </p:txBody>
      </p:sp>
      <p:sp>
        <p:nvSpPr>
          <p:cNvPr id="34"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9" name="Rounded Rectangle 29"/>
          <p:cNvSpPr/>
          <p:nvPr/>
        </p:nvSpPr>
        <p:spPr>
          <a:xfrm>
            <a:off x="652353" y="3932492"/>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ounded Rectangle 9"/>
          <p:cNvSpPr/>
          <p:nvPr/>
        </p:nvSpPr>
        <p:spPr>
          <a:xfrm>
            <a:off x="652353" y="1947564"/>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TextBox 11"/>
          <p:cNvSpPr txBox="1"/>
          <p:nvPr/>
        </p:nvSpPr>
        <p:spPr>
          <a:xfrm>
            <a:off x="834350" y="2046376"/>
            <a:ext cx="2107761" cy="267766"/>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dirty="0" smtClean="0">
                <a:solidFill>
                  <a:srgbClr val="D6B66A"/>
                </a:solidFill>
                <a:latin typeface="微软雅黑" panose="020B0503020204020204" pitchFamily="34" charset="-122"/>
                <a:ea typeface="微软雅黑" panose="020B0503020204020204" pitchFamily="34" charset="-122"/>
              </a:rPr>
              <a:t>User connections</a:t>
            </a:r>
            <a:endParaRPr dirty="0">
              <a:solidFill>
                <a:srgbClr val="D6B66A"/>
              </a:solidFill>
              <a:latin typeface="微软雅黑" panose="020B0503020204020204" pitchFamily="34" charset="-122"/>
              <a:ea typeface="微软雅黑" panose="020B0503020204020204" pitchFamily="34" charset="-122"/>
            </a:endParaRPr>
          </a:p>
        </p:txBody>
      </p:sp>
      <p:sp>
        <p:nvSpPr>
          <p:cNvPr id="53" name="TextBox 12"/>
          <p:cNvSpPr txBox="1"/>
          <p:nvPr/>
        </p:nvSpPr>
        <p:spPr>
          <a:xfrm>
            <a:off x="968952" y="2472777"/>
            <a:ext cx="1791929" cy="729430"/>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sz="1000" dirty="0">
                <a:solidFill>
                  <a:schemeClr val="bg1"/>
                </a:solidFill>
                <a:latin typeface="微软雅黑" panose="020B0503020204020204" pitchFamily="34" charset="-122"/>
                <a:ea typeface="微软雅黑" panose="020B0503020204020204" pitchFamily="34" charset="-122"/>
              </a:rPr>
              <a:t>10 Years: 500 </a:t>
            </a:r>
            <a:r>
              <a:rPr lang="en-US" sz="1000" dirty="0" smtClean="0">
                <a:solidFill>
                  <a:schemeClr val="bg1"/>
                </a:solidFill>
                <a:latin typeface="微软雅黑" panose="020B0503020204020204" pitchFamily="34" charset="-122"/>
                <a:ea typeface="微软雅黑" panose="020B0503020204020204" pitchFamily="34" charset="-122"/>
              </a:rPr>
              <a:t>Million</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20 </a:t>
            </a:r>
            <a:r>
              <a:rPr lang="en-US" sz="1000" dirty="0">
                <a:solidFill>
                  <a:schemeClr val="bg1"/>
                </a:solidFill>
                <a:latin typeface="微软雅黑" panose="020B0503020204020204" pitchFamily="34" charset="-122"/>
                <a:ea typeface="微软雅黑" panose="020B0503020204020204" pitchFamily="34" charset="-122"/>
              </a:rPr>
              <a:t>Years: 1 </a:t>
            </a:r>
            <a:r>
              <a:rPr lang="en-US" sz="1000" dirty="0" smtClean="0">
                <a:solidFill>
                  <a:schemeClr val="bg1"/>
                </a:solidFill>
                <a:latin typeface="微软雅黑" panose="020B0503020204020204" pitchFamily="34" charset="-122"/>
                <a:ea typeface="微软雅黑" panose="020B0503020204020204" pitchFamily="34" charset="-122"/>
              </a:rPr>
              <a:t>Billion</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30 </a:t>
            </a:r>
            <a:r>
              <a:rPr lang="en-US" sz="1000" dirty="0">
                <a:solidFill>
                  <a:schemeClr val="bg1"/>
                </a:solidFill>
                <a:latin typeface="微软雅黑" panose="020B0503020204020204" pitchFamily="34" charset="-122"/>
                <a:ea typeface="微软雅黑" panose="020B0503020204020204" pitchFamily="34" charset="-122"/>
              </a:rPr>
              <a:t>Years: 2 </a:t>
            </a:r>
            <a:r>
              <a:rPr lang="en-US" sz="1000" dirty="0" smtClean="0">
                <a:solidFill>
                  <a:schemeClr val="bg1"/>
                </a:solidFill>
                <a:latin typeface="微软雅黑" panose="020B0503020204020204" pitchFamily="34" charset="-122"/>
                <a:ea typeface="微软雅黑" panose="020B0503020204020204" pitchFamily="34" charset="-122"/>
              </a:rPr>
              <a:t>Billion</a:t>
            </a:r>
            <a:endParaRPr lang="en-US" sz="1200" b="1" dirty="0">
              <a:solidFill>
                <a:schemeClr val="bg1"/>
              </a:solidFill>
              <a:latin typeface="微软雅黑" panose="020B0503020204020204" pitchFamily="34" charset="-122"/>
              <a:ea typeface="微软雅黑" panose="020B0503020204020204" pitchFamily="34" charset="-122"/>
            </a:endParaRPr>
          </a:p>
        </p:txBody>
      </p:sp>
      <p:sp>
        <p:nvSpPr>
          <p:cNvPr id="54" name="Rounded Rectangle 14"/>
          <p:cNvSpPr/>
          <p:nvPr/>
        </p:nvSpPr>
        <p:spPr>
          <a:xfrm>
            <a:off x="3420080" y="1952245"/>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Rounded Rectangle 19"/>
          <p:cNvSpPr/>
          <p:nvPr/>
        </p:nvSpPr>
        <p:spPr>
          <a:xfrm>
            <a:off x="6218859" y="1947564"/>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ounded Rectangle 24"/>
          <p:cNvSpPr/>
          <p:nvPr/>
        </p:nvSpPr>
        <p:spPr>
          <a:xfrm>
            <a:off x="9001640" y="1949007"/>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Rounded Rectangle 9"/>
          <p:cNvSpPr/>
          <p:nvPr/>
        </p:nvSpPr>
        <p:spPr>
          <a:xfrm>
            <a:off x="3435134" y="3932492"/>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3" name="Rounded Rectangle 14"/>
          <p:cNvSpPr/>
          <p:nvPr/>
        </p:nvSpPr>
        <p:spPr>
          <a:xfrm>
            <a:off x="6218859" y="3934539"/>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Rounded Rectangle 24"/>
          <p:cNvSpPr/>
          <p:nvPr/>
        </p:nvSpPr>
        <p:spPr>
          <a:xfrm>
            <a:off x="9001640" y="3932492"/>
            <a:ext cx="2455200" cy="18000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TextBox 11"/>
          <p:cNvSpPr txBox="1"/>
          <p:nvPr/>
        </p:nvSpPr>
        <p:spPr>
          <a:xfrm>
            <a:off x="3612104" y="2051057"/>
            <a:ext cx="2085294" cy="221599"/>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sz="1200" dirty="0">
                <a:solidFill>
                  <a:srgbClr val="D6B66A"/>
                </a:solidFill>
                <a:latin typeface="微软雅黑" panose="020B0503020204020204" pitchFamily="34" charset="-122"/>
                <a:ea typeface="微软雅黑" panose="020B0503020204020204" pitchFamily="34" charset="-122"/>
              </a:rPr>
              <a:t>Language interoperability</a:t>
            </a:r>
            <a:endParaRPr sz="1200" dirty="0">
              <a:solidFill>
                <a:srgbClr val="D6B66A"/>
              </a:solidFill>
              <a:latin typeface="微软雅黑" panose="020B0503020204020204" pitchFamily="34" charset="-122"/>
              <a:ea typeface="微软雅黑" panose="020B0503020204020204" pitchFamily="34" charset="-122"/>
            </a:endParaRPr>
          </a:p>
        </p:txBody>
      </p:sp>
      <p:sp>
        <p:nvSpPr>
          <p:cNvPr id="67" name="TextBox 11"/>
          <p:cNvSpPr txBox="1"/>
          <p:nvPr/>
        </p:nvSpPr>
        <p:spPr>
          <a:xfrm>
            <a:off x="6410882" y="2046376"/>
            <a:ext cx="1998279" cy="375487"/>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sz="1100" dirty="0">
                <a:solidFill>
                  <a:srgbClr val="D6B66A"/>
                </a:solidFill>
                <a:latin typeface="微软雅黑" panose="020B0503020204020204" pitchFamily="34" charset="-122"/>
                <a:ea typeface="微软雅黑" panose="020B0503020204020204" pitchFamily="34" charset="-122"/>
              </a:rPr>
              <a:t>Language/civilization expression share</a:t>
            </a:r>
            <a:endParaRPr sz="1100" dirty="0">
              <a:solidFill>
                <a:srgbClr val="D6B66A"/>
              </a:solidFill>
              <a:latin typeface="微软雅黑" panose="020B0503020204020204" pitchFamily="34" charset="-122"/>
              <a:ea typeface="微软雅黑" panose="020B0503020204020204" pitchFamily="34" charset="-122"/>
            </a:endParaRPr>
          </a:p>
        </p:txBody>
      </p:sp>
      <p:sp>
        <p:nvSpPr>
          <p:cNvPr id="68" name="TextBox 11"/>
          <p:cNvSpPr txBox="1"/>
          <p:nvPr/>
        </p:nvSpPr>
        <p:spPr>
          <a:xfrm>
            <a:off x="9193663" y="2047819"/>
            <a:ext cx="2029751" cy="406265"/>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sz="1200" dirty="0">
                <a:solidFill>
                  <a:srgbClr val="D6B66A"/>
                </a:solidFill>
                <a:latin typeface="微软雅黑" panose="020B0503020204020204" pitchFamily="34" charset="-122"/>
                <a:ea typeface="微软雅黑" panose="020B0503020204020204" pitchFamily="34" charset="-122"/>
              </a:rPr>
              <a:t>translation backup output</a:t>
            </a:r>
            <a:endParaRPr sz="1200" dirty="0">
              <a:solidFill>
                <a:srgbClr val="D6B66A"/>
              </a:solidFill>
              <a:latin typeface="微软雅黑" panose="020B0503020204020204" pitchFamily="34" charset="-122"/>
              <a:ea typeface="微软雅黑" panose="020B0503020204020204" pitchFamily="34" charset="-122"/>
            </a:endParaRPr>
          </a:p>
        </p:txBody>
      </p:sp>
      <p:sp>
        <p:nvSpPr>
          <p:cNvPr id="69" name="TextBox 11"/>
          <p:cNvSpPr txBox="1"/>
          <p:nvPr/>
        </p:nvSpPr>
        <p:spPr>
          <a:xfrm>
            <a:off x="817702" y="4026534"/>
            <a:ext cx="2116394" cy="406265"/>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sz="1200" dirty="0" smtClean="0">
                <a:solidFill>
                  <a:srgbClr val="D6B66A"/>
                </a:solidFill>
                <a:latin typeface="微软雅黑" panose="020B0503020204020204" pitchFamily="34" charset="-122"/>
                <a:ea typeface="微软雅黑" panose="020B0503020204020204" pitchFamily="34" charset="-122"/>
              </a:rPr>
              <a:t>problem discovery and solution volume</a:t>
            </a:r>
            <a:endParaRPr sz="1200" dirty="0">
              <a:solidFill>
                <a:srgbClr val="D6B66A"/>
              </a:solidFill>
              <a:latin typeface="微软雅黑" panose="020B0503020204020204" pitchFamily="34" charset="-122"/>
              <a:ea typeface="微软雅黑" panose="020B0503020204020204" pitchFamily="34" charset="-122"/>
            </a:endParaRPr>
          </a:p>
        </p:txBody>
      </p:sp>
      <p:sp>
        <p:nvSpPr>
          <p:cNvPr id="70" name="TextBox 11"/>
          <p:cNvSpPr txBox="1"/>
          <p:nvPr/>
        </p:nvSpPr>
        <p:spPr>
          <a:xfrm>
            <a:off x="3627157" y="4025354"/>
            <a:ext cx="2053989" cy="406265"/>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sz="1200" dirty="0" smtClean="0">
                <a:solidFill>
                  <a:srgbClr val="D6B66A"/>
                </a:solidFill>
                <a:latin typeface="微软雅黑" panose="020B0503020204020204" pitchFamily="34" charset="-122"/>
                <a:ea typeface="微软雅黑" panose="020B0503020204020204" pitchFamily="34" charset="-122"/>
              </a:rPr>
              <a:t>civilizational creative output</a:t>
            </a:r>
            <a:endParaRPr sz="1200" dirty="0">
              <a:solidFill>
                <a:srgbClr val="D6B66A"/>
              </a:solidFill>
              <a:latin typeface="微软雅黑" panose="020B0503020204020204" pitchFamily="34" charset="-122"/>
              <a:ea typeface="微软雅黑" panose="020B0503020204020204" pitchFamily="34" charset="-122"/>
            </a:endParaRPr>
          </a:p>
        </p:txBody>
      </p:sp>
      <p:sp>
        <p:nvSpPr>
          <p:cNvPr id="71" name="TextBox 11"/>
          <p:cNvSpPr txBox="1"/>
          <p:nvPr/>
        </p:nvSpPr>
        <p:spPr>
          <a:xfrm>
            <a:off x="6302761" y="4026715"/>
            <a:ext cx="2253718" cy="406265"/>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sz="1200" dirty="0">
                <a:solidFill>
                  <a:srgbClr val="D6B66A"/>
                </a:solidFill>
                <a:latin typeface="微软雅黑" panose="020B0503020204020204" pitchFamily="34" charset="-122"/>
                <a:ea typeface="微软雅黑" panose="020B0503020204020204" pitchFamily="34" charset="-122"/>
              </a:rPr>
              <a:t>civilizational capital ecosystem target scale</a:t>
            </a:r>
            <a:endParaRPr sz="1200" dirty="0">
              <a:solidFill>
                <a:srgbClr val="D6B66A"/>
              </a:solidFill>
              <a:latin typeface="微软雅黑" panose="020B0503020204020204" pitchFamily="34" charset="-122"/>
              <a:ea typeface="微软雅黑" panose="020B0503020204020204" pitchFamily="34" charset="-122"/>
            </a:endParaRPr>
          </a:p>
        </p:txBody>
      </p:sp>
      <p:sp>
        <p:nvSpPr>
          <p:cNvPr id="73" name="TextBox 11"/>
          <p:cNvSpPr txBox="1"/>
          <p:nvPr/>
        </p:nvSpPr>
        <p:spPr>
          <a:xfrm>
            <a:off x="9193664" y="4029752"/>
            <a:ext cx="2048256" cy="406265"/>
          </a:xfrm>
          <a:prstGeom prst="rect">
            <a:avLst/>
          </a:prstGeom>
          <a:noFill/>
        </p:spPr>
        <p:txBody>
          <a:bodyPr wrap="square" lIns="18288" tIns="18288" rIns="18288" bIns="18288">
            <a:spAutoFit/>
          </a:bodyPr>
          <a:lstStyle/>
          <a:p>
            <a:pPr algn="ctr">
              <a:defRPr sz="1500" b="1">
                <a:solidFill>
                  <a:srgbClr val="FFFFFF"/>
                </a:solidFill>
                <a:latin typeface="Microsoft YaHei"/>
              </a:defRPr>
            </a:pPr>
            <a:r>
              <a:rPr lang="zh-CN" altLang="en-US" sz="1200" dirty="0">
                <a:solidFill>
                  <a:srgbClr val="D6B66A"/>
                </a:solidFill>
                <a:latin typeface="微软雅黑" panose="020B0503020204020204" pitchFamily="34" charset="-122"/>
                <a:ea typeface="微软雅黑" panose="020B0503020204020204" pitchFamily="34" charset="-122"/>
              </a:rPr>
              <a:t>capability improvement index</a:t>
            </a:r>
            <a:endParaRPr sz="1200" dirty="0">
              <a:solidFill>
                <a:srgbClr val="D6B66A"/>
              </a:solidFill>
              <a:latin typeface="微软雅黑" panose="020B0503020204020204" pitchFamily="34" charset="-122"/>
              <a:ea typeface="微软雅黑" panose="020B0503020204020204" pitchFamily="34" charset="-122"/>
            </a:endParaRPr>
          </a:p>
        </p:txBody>
      </p:sp>
      <p:sp>
        <p:nvSpPr>
          <p:cNvPr id="78" name="TextBox 12"/>
          <p:cNvSpPr txBox="1"/>
          <p:nvPr/>
        </p:nvSpPr>
        <p:spPr>
          <a:xfrm>
            <a:off x="9348023" y="2453501"/>
            <a:ext cx="1791929" cy="116390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sz="1000" dirty="0">
                <a:solidFill>
                  <a:schemeClr val="bg1"/>
                </a:solidFill>
                <a:latin typeface="微软雅黑" panose="020B0503020204020204" pitchFamily="34" charset="-122"/>
                <a:ea typeface="微软雅黑" panose="020B0503020204020204" pitchFamily="34" charset="-122"/>
              </a:rPr>
              <a:t>Multilingual Translation Output </a:t>
            </a:r>
            <a:r>
              <a:rPr lang="en-US" sz="1000" dirty="0" smtClean="0">
                <a:solidFill>
                  <a:schemeClr val="bg1"/>
                </a:solidFill>
                <a:latin typeface="微软雅黑" panose="020B0503020204020204" pitchFamily="34" charset="-122"/>
                <a:ea typeface="微软雅黑" panose="020B0503020204020204" pitchFamily="34" charset="-122"/>
              </a:rPr>
              <a:t>Targets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10 </a:t>
            </a:r>
            <a:r>
              <a:rPr lang="en-US" sz="1000" dirty="0">
                <a:solidFill>
                  <a:schemeClr val="bg1"/>
                </a:solidFill>
                <a:latin typeface="微软雅黑" panose="020B0503020204020204" pitchFamily="34" charset="-122"/>
                <a:ea typeface="微软雅黑" panose="020B0503020204020204" pitchFamily="34" charset="-122"/>
              </a:rPr>
              <a:t>Years · 100T </a:t>
            </a:r>
            <a:r>
              <a:rPr lang="en-US" sz="1000" dirty="0" smtClean="0">
                <a:solidFill>
                  <a:schemeClr val="bg1"/>
                </a:solidFill>
                <a:latin typeface="微软雅黑" panose="020B0503020204020204" pitchFamily="34" charset="-122"/>
                <a:ea typeface="微软雅黑" panose="020B0503020204020204" pitchFamily="34" charset="-122"/>
              </a:rPr>
              <a:t>Tokens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20 </a:t>
            </a:r>
            <a:r>
              <a:rPr lang="en-US" sz="1000" dirty="0">
                <a:solidFill>
                  <a:schemeClr val="bg1"/>
                </a:solidFill>
                <a:latin typeface="微软雅黑" panose="020B0503020204020204" pitchFamily="34" charset="-122"/>
                <a:ea typeface="微软雅黑" panose="020B0503020204020204" pitchFamily="34" charset="-122"/>
              </a:rPr>
              <a:t>Years · 300T </a:t>
            </a:r>
            <a:r>
              <a:rPr lang="en-US" sz="1000" dirty="0" smtClean="0">
                <a:solidFill>
                  <a:schemeClr val="bg1"/>
                </a:solidFill>
                <a:latin typeface="微软雅黑" panose="020B0503020204020204" pitchFamily="34" charset="-122"/>
                <a:ea typeface="微软雅黑" panose="020B0503020204020204" pitchFamily="34" charset="-122"/>
              </a:rPr>
              <a:t>Tokens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30 </a:t>
            </a:r>
            <a:r>
              <a:rPr lang="en-US" sz="1000" dirty="0">
                <a:solidFill>
                  <a:schemeClr val="bg1"/>
                </a:solidFill>
                <a:latin typeface="微软雅黑" panose="020B0503020204020204" pitchFamily="34" charset="-122"/>
                <a:ea typeface="微软雅黑" panose="020B0503020204020204" pitchFamily="34" charset="-122"/>
              </a:rPr>
              <a:t>Years · 900T Tokens</a:t>
            </a:r>
            <a:endParaRPr lang="en-US" altLang="zh-CN" sz="1400" b="1" dirty="0">
              <a:solidFill>
                <a:schemeClr val="bg1"/>
              </a:solidFill>
              <a:latin typeface="微软雅黑" panose="020B0503020204020204" pitchFamily="34" charset="-122"/>
              <a:ea typeface="微软雅黑" panose="020B0503020204020204" pitchFamily="34" charset="-122"/>
            </a:endParaRPr>
          </a:p>
        </p:txBody>
      </p:sp>
      <p:sp>
        <p:nvSpPr>
          <p:cNvPr id="79" name="TextBox 12"/>
          <p:cNvSpPr txBox="1"/>
          <p:nvPr/>
        </p:nvSpPr>
        <p:spPr>
          <a:xfrm>
            <a:off x="979934" y="4434243"/>
            <a:ext cx="1791929" cy="729430"/>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sz="1000" dirty="0">
                <a:solidFill>
                  <a:schemeClr val="bg1"/>
                </a:solidFill>
                <a:latin typeface="微软雅黑" panose="020B0503020204020204" pitchFamily="34" charset="-122"/>
                <a:ea typeface="微软雅黑" panose="020B0503020204020204" pitchFamily="34" charset="-122"/>
              </a:rPr>
              <a:t>10 Years: 50 Billion </a:t>
            </a:r>
            <a:r>
              <a:rPr lang="en-US" sz="1000" dirty="0" smtClean="0">
                <a:solidFill>
                  <a:schemeClr val="bg1"/>
                </a:solidFill>
                <a:latin typeface="微软雅黑" panose="020B0503020204020204" pitchFamily="34" charset="-122"/>
                <a:ea typeface="微软雅黑" panose="020B0503020204020204" pitchFamily="34" charset="-122"/>
              </a:rPr>
              <a:t>Times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20 </a:t>
            </a:r>
            <a:r>
              <a:rPr lang="en-US" sz="1000" dirty="0">
                <a:solidFill>
                  <a:schemeClr val="bg1"/>
                </a:solidFill>
                <a:latin typeface="微软雅黑" panose="020B0503020204020204" pitchFamily="34" charset="-122"/>
                <a:ea typeface="微软雅黑" panose="020B0503020204020204" pitchFamily="34" charset="-122"/>
              </a:rPr>
              <a:t>Years: 200 Billion </a:t>
            </a:r>
            <a:r>
              <a:rPr lang="en-US" sz="1000" dirty="0" smtClean="0">
                <a:solidFill>
                  <a:schemeClr val="bg1"/>
                </a:solidFill>
                <a:latin typeface="微软雅黑" panose="020B0503020204020204" pitchFamily="34" charset="-122"/>
                <a:ea typeface="微软雅黑" panose="020B0503020204020204" pitchFamily="34" charset="-122"/>
              </a:rPr>
              <a:t>Times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30 </a:t>
            </a:r>
            <a:r>
              <a:rPr lang="en-US" sz="1000" dirty="0">
                <a:solidFill>
                  <a:schemeClr val="bg1"/>
                </a:solidFill>
                <a:latin typeface="微软雅黑" panose="020B0503020204020204" pitchFamily="34" charset="-122"/>
                <a:ea typeface="微软雅黑" panose="020B0503020204020204" pitchFamily="34" charset="-122"/>
              </a:rPr>
              <a:t>Years: 1 Trillion </a:t>
            </a:r>
            <a:r>
              <a:rPr lang="en-US" sz="1000" dirty="0" smtClean="0">
                <a:solidFill>
                  <a:schemeClr val="bg1"/>
                </a:solidFill>
                <a:latin typeface="微软雅黑" panose="020B0503020204020204" pitchFamily="34" charset="-122"/>
                <a:ea typeface="微软雅黑" panose="020B0503020204020204" pitchFamily="34" charset="-122"/>
              </a:rPr>
              <a:t>Times</a:t>
            </a:r>
            <a:endParaRPr lang="en-US" sz="1600" b="1" dirty="0">
              <a:solidFill>
                <a:srgbClr val="FFFF00"/>
              </a:solidFill>
              <a:latin typeface="微软雅黑" panose="020B0503020204020204" pitchFamily="34" charset="-122"/>
              <a:ea typeface="微软雅黑" panose="020B0503020204020204" pitchFamily="34" charset="-122"/>
            </a:endParaRPr>
          </a:p>
        </p:txBody>
      </p:sp>
      <p:sp>
        <p:nvSpPr>
          <p:cNvPr id="85" name="TextBox 12"/>
          <p:cNvSpPr txBox="1"/>
          <p:nvPr/>
        </p:nvSpPr>
        <p:spPr>
          <a:xfrm>
            <a:off x="3735863" y="2438894"/>
            <a:ext cx="2071843" cy="11910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sz="1000" dirty="0">
                <a:solidFill>
                  <a:schemeClr val="bg1"/>
                </a:solidFill>
                <a:latin typeface="微软雅黑" panose="020B0503020204020204" pitchFamily="34" charset="-122"/>
                <a:ea typeface="微软雅黑" panose="020B0503020204020204" pitchFamily="34" charset="-122"/>
              </a:rPr>
              <a:t>Global Population Coverage </a:t>
            </a:r>
            <a:r>
              <a:rPr lang="en-US" sz="1000" dirty="0" smtClean="0">
                <a:solidFill>
                  <a:schemeClr val="bg1"/>
                </a:solidFill>
                <a:latin typeface="微软雅黑" panose="020B0503020204020204" pitchFamily="34" charset="-122"/>
                <a:ea typeface="微软雅黑" panose="020B0503020204020204" pitchFamily="34" charset="-122"/>
              </a:rPr>
              <a:t>Targets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10 </a:t>
            </a:r>
            <a:r>
              <a:rPr lang="en-US" sz="1000" dirty="0">
                <a:solidFill>
                  <a:schemeClr val="bg1"/>
                </a:solidFill>
                <a:latin typeface="微软雅黑" panose="020B0503020204020204" pitchFamily="34" charset="-122"/>
                <a:ea typeface="微软雅黑" panose="020B0503020204020204" pitchFamily="34" charset="-122"/>
              </a:rPr>
              <a:t>Years · 80</a:t>
            </a:r>
            <a:r>
              <a:rPr lang="en-US" sz="10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20 </a:t>
            </a:r>
            <a:r>
              <a:rPr lang="en-US" sz="1000" dirty="0">
                <a:solidFill>
                  <a:schemeClr val="bg1"/>
                </a:solidFill>
                <a:latin typeface="微软雅黑" panose="020B0503020204020204" pitchFamily="34" charset="-122"/>
                <a:ea typeface="微软雅黑" panose="020B0503020204020204" pitchFamily="34" charset="-122"/>
              </a:rPr>
              <a:t>Years · 90</a:t>
            </a:r>
            <a:r>
              <a:rPr lang="en-US" sz="10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30 </a:t>
            </a:r>
            <a:r>
              <a:rPr lang="en-US" sz="1000" dirty="0">
                <a:solidFill>
                  <a:schemeClr val="bg1"/>
                </a:solidFill>
                <a:latin typeface="微软雅黑" panose="020B0503020204020204" pitchFamily="34" charset="-122"/>
                <a:ea typeface="微软雅黑" panose="020B0503020204020204" pitchFamily="34" charset="-122"/>
              </a:rPr>
              <a:t>Years · 95</a:t>
            </a:r>
            <a:r>
              <a:rPr lang="en-US" sz="1000" dirty="0" smtClean="0">
                <a:solidFill>
                  <a:schemeClr val="bg1"/>
                </a:solidFill>
                <a:latin typeface="微软雅黑" panose="020B0503020204020204" pitchFamily="34" charset="-122"/>
                <a:ea typeface="微软雅黑" panose="020B0503020204020204" pitchFamily="34" charset="-122"/>
              </a:rPr>
              <a:t>%+</a:t>
            </a:r>
            <a:endParaRPr lang="en-US" sz="1500" dirty="0">
              <a:solidFill>
                <a:srgbClr val="FFFF00"/>
              </a:solidFill>
              <a:latin typeface="微软雅黑" panose="020B0503020204020204" pitchFamily="34" charset="-122"/>
              <a:ea typeface="微软雅黑" panose="020B0503020204020204" pitchFamily="34" charset="-122"/>
            </a:endParaRPr>
          </a:p>
        </p:txBody>
      </p:sp>
      <p:sp>
        <p:nvSpPr>
          <p:cNvPr id="86" name="TextBox 12"/>
          <p:cNvSpPr txBox="1"/>
          <p:nvPr/>
        </p:nvSpPr>
        <p:spPr>
          <a:xfrm>
            <a:off x="6410882" y="2382350"/>
            <a:ext cx="2073242" cy="13295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solidFill>
                  <a:schemeClr val="bg1"/>
                </a:solidFill>
                <a:latin typeface="微软雅黑" panose="020B0503020204020204" pitchFamily="34" charset="-122"/>
                <a:ea typeface="微软雅黑" panose="020B0503020204020204" pitchFamily="34" charset="-122"/>
              </a:rPr>
              <a:t>Rebalancing Global Language </a:t>
            </a:r>
            <a:r>
              <a:rPr lang="en-US" altLang="zh-CN" sz="800" dirty="0" smtClean="0">
                <a:solidFill>
                  <a:schemeClr val="bg1"/>
                </a:solidFill>
                <a:latin typeface="微软雅黑" panose="020B0503020204020204" pitchFamily="34" charset="-122"/>
                <a:ea typeface="微软雅黑" panose="020B0503020204020204" pitchFamily="34" charset="-122"/>
              </a:rPr>
              <a:t>Expression</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Current</a:t>
            </a:r>
            <a:r>
              <a:rPr lang="en-US" altLang="zh-CN" sz="800" dirty="0">
                <a:solidFill>
                  <a:schemeClr val="bg1"/>
                </a:solidFill>
                <a:latin typeface="微软雅黑" panose="020B0503020204020204" pitchFamily="34" charset="-122"/>
                <a:ea typeface="微软雅黑" panose="020B0503020204020204" pitchFamily="34" charset="-122"/>
              </a:rPr>
              <a:t>: English 90%+; other languages below 10</a:t>
            </a:r>
            <a:r>
              <a:rPr lang="en-US" altLang="zh-CN" sz="8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10 </a:t>
            </a:r>
            <a:r>
              <a:rPr lang="en-US" altLang="zh-CN" sz="800" dirty="0">
                <a:solidFill>
                  <a:schemeClr val="bg1"/>
                </a:solidFill>
                <a:latin typeface="微软雅黑" panose="020B0503020204020204" pitchFamily="34" charset="-122"/>
                <a:ea typeface="微软雅黑" panose="020B0503020204020204" pitchFamily="34" charset="-122"/>
              </a:rPr>
              <a:t>Years: non-English expression reaches 20</a:t>
            </a:r>
            <a:r>
              <a:rPr lang="en-US" altLang="zh-CN" sz="8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20 </a:t>
            </a:r>
            <a:r>
              <a:rPr lang="en-US" altLang="zh-CN" sz="800" dirty="0">
                <a:solidFill>
                  <a:schemeClr val="bg1"/>
                </a:solidFill>
                <a:latin typeface="微软雅黑" panose="020B0503020204020204" pitchFamily="34" charset="-122"/>
                <a:ea typeface="微软雅黑" panose="020B0503020204020204" pitchFamily="34" charset="-122"/>
              </a:rPr>
              <a:t>Years: reaches 35</a:t>
            </a:r>
            <a:r>
              <a:rPr lang="en-US" altLang="zh-CN" sz="8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30 </a:t>
            </a:r>
            <a:r>
              <a:rPr lang="en-US" altLang="zh-CN" sz="800" dirty="0">
                <a:solidFill>
                  <a:schemeClr val="bg1"/>
                </a:solidFill>
                <a:latin typeface="微软雅黑" panose="020B0503020204020204" pitchFamily="34" charset="-122"/>
                <a:ea typeface="微软雅黑" panose="020B0503020204020204" pitchFamily="34" charset="-122"/>
              </a:rPr>
              <a:t>Years: reaches 50</a:t>
            </a:r>
            <a:r>
              <a:rPr lang="en-US" altLang="zh-CN" sz="800" dirty="0" smtClean="0">
                <a:solidFill>
                  <a:schemeClr val="bg1"/>
                </a:solidFill>
                <a:latin typeface="微软雅黑" panose="020B0503020204020204" pitchFamily="34" charset="-122"/>
                <a:ea typeface="微软雅黑" panose="020B0503020204020204" pitchFamily="34" charset="-122"/>
              </a:rPr>
              <a:t>%+</a:t>
            </a:r>
            <a:endParaRPr lang="en-US" altLang="zh-CN" sz="800" b="1" dirty="0">
              <a:solidFill>
                <a:srgbClr val="FFFF00"/>
              </a:solidFill>
              <a:latin typeface="微软雅黑" panose="020B0503020204020204" pitchFamily="34" charset="-122"/>
              <a:ea typeface="微软雅黑" panose="020B0503020204020204" pitchFamily="34" charset="-122"/>
            </a:endParaRPr>
          </a:p>
        </p:txBody>
      </p:sp>
      <p:sp>
        <p:nvSpPr>
          <p:cNvPr id="87" name="TextBox 12"/>
          <p:cNvSpPr txBox="1"/>
          <p:nvPr/>
        </p:nvSpPr>
        <p:spPr>
          <a:xfrm>
            <a:off x="3766769" y="4413831"/>
            <a:ext cx="1791929" cy="93307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sz="1000" dirty="0">
                <a:solidFill>
                  <a:schemeClr val="bg1"/>
                </a:solidFill>
                <a:latin typeface="微软雅黑" panose="020B0503020204020204" pitchFamily="34" charset="-122"/>
                <a:ea typeface="微软雅黑" panose="020B0503020204020204" pitchFamily="34" charset="-122"/>
              </a:rPr>
              <a:t>Original Creation </a:t>
            </a:r>
            <a:r>
              <a:rPr lang="en-US" sz="1000" dirty="0" smtClean="0">
                <a:solidFill>
                  <a:schemeClr val="bg1"/>
                </a:solidFill>
                <a:latin typeface="微软雅黑" panose="020B0503020204020204" pitchFamily="34" charset="-122"/>
                <a:ea typeface="微软雅黑" panose="020B0503020204020204" pitchFamily="34" charset="-122"/>
              </a:rPr>
              <a:t>Targets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10 </a:t>
            </a:r>
            <a:r>
              <a:rPr lang="en-US" sz="1000" dirty="0">
                <a:solidFill>
                  <a:schemeClr val="bg1"/>
                </a:solidFill>
                <a:latin typeface="微软雅黑" panose="020B0503020204020204" pitchFamily="34" charset="-122"/>
                <a:ea typeface="微软雅黑" panose="020B0503020204020204" pitchFamily="34" charset="-122"/>
              </a:rPr>
              <a:t>Years · 100M </a:t>
            </a:r>
            <a:r>
              <a:rPr lang="en-US" sz="1000" dirty="0" smtClean="0">
                <a:solidFill>
                  <a:schemeClr val="bg1"/>
                </a:solidFill>
                <a:latin typeface="微软雅黑" panose="020B0503020204020204" pitchFamily="34" charset="-122"/>
                <a:ea typeface="微软雅黑" panose="020B0503020204020204" pitchFamily="34" charset="-122"/>
              </a:rPr>
              <a:t>Items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20 </a:t>
            </a:r>
            <a:r>
              <a:rPr lang="en-US" sz="1000" dirty="0">
                <a:solidFill>
                  <a:schemeClr val="bg1"/>
                </a:solidFill>
                <a:latin typeface="微软雅黑" panose="020B0503020204020204" pitchFamily="34" charset="-122"/>
                <a:ea typeface="微软雅黑" panose="020B0503020204020204" pitchFamily="34" charset="-122"/>
              </a:rPr>
              <a:t>Years · 500M </a:t>
            </a:r>
            <a:r>
              <a:rPr lang="en-US" sz="1000" dirty="0" smtClean="0">
                <a:solidFill>
                  <a:schemeClr val="bg1"/>
                </a:solidFill>
                <a:latin typeface="微软雅黑" panose="020B0503020204020204" pitchFamily="34" charset="-122"/>
                <a:ea typeface="微软雅黑" panose="020B0503020204020204" pitchFamily="34" charset="-122"/>
              </a:rPr>
              <a:t>Items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30 </a:t>
            </a:r>
            <a:r>
              <a:rPr lang="en-US" sz="1000" dirty="0">
                <a:solidFill>
                  <a:schemeClr val="bg1"/>
                </a:solidFill>
                <a:latin typeface="微软雅黑" panose="020B0503020204020204" pitchFamily="34" charset="-122"/>
                <a:ea typeface="微软雅黑" panose="020B0503020204020204" pitchFamily="34" charset="-122"/>
              </a:rPr>
              <a:t>Years · 2B </a:t>
            </a:r>
            <a:r>
              <a:rPr lang="en-US" sz="1000" dirty="0" smtClean="0">
                <a:solidFill>
                  <a:schemeClr val="bg1"/>
                </a:solidFill>
                <a:latin typeface="微软雅黑" panose="020B0503020204020204" pitchFamily="34" charset="-122"/>
                <a:ea typeface="微软雅黑" panose="020B0503020204020204" pitchFamily="34" charset="-122"/>
              </a:rPr>
              <a:t>Items</a:t>
            </a:r>
            <a:endParaRPr lang="en-US" sz="1600" b="1" dirty="0">
              <a:solidFill>
                <a:schemeClr val="bg1"/>
              </a:solidFill>
              <a:latin typeface="微软雅黑" panose="020B0503020204020204" pitchFamily="34" charset="-122"/>
              <a:ea typeface="微软雅黑" panose="020B0503020204020204" pitchFamily="34" charset="-122"/>
            </a:endParaRPr>
          </a:p>
        </p:txBody>
      </p:sp>
      <p:sp>
        <p:nvSpPr>
          <p:cNvPr id="88" name="TextBox 12"/>
          <p:cNvSpPr txBox="1"/>
          <p:nvPr/>
        </p:nvSpPr>
        <p:spPr>
          <a:xfrm>
            <a:off x="6550494" y="4415878"/>
            <a:ext cx="1791929" cy="11910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sz="1000" dirty="0">
                <a:solidFill>
                  <a:schemeClr val="bg1"/>
                </a:solidFill>
                <a:latin typeface="微软雅黑" panose="020B0503020204020204" pitchFamily="34" charset="-122"/>
                <a:ea typeface="微软雅黑" panose="020B0503020204020204" pitchFamily="34" charset="-122"/>
              </a:rPr>
              <a:t>Civilizational Capital Ecosystem </a:t>
            </a:r>
            <a:r>
              <a:rPr lang="en-US" sz="1000" dirty="0" smtClean="0">
                <a:solidFill>
                  <a:schemeClr val="bg1"/>
                </a:solidFill>
                <a:latin typeface="微软雅黑" panose="020B0503020204020204" pitchFamily="34" charset="-122"/>
                <a:ea typeface="微软雅黑" panose="020B0503020204020204" pitchFamily="34" charset="-122"/>
              </a:rPr>
              <a:t>Targets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10 </a:t>
            </a:r>
            <a:r>
              <a:rPr lang="en-US" sz="1000" dirty="0">
                <a:solidFill>
                  <a:schemeClr val="bg1"/>
                </a:solidFill>
                <a:latin typeface="微软雅黑" panose="020B0503020204020204" pitchFamily="34" charset="-122"/>
                <a:ea typeface="微软雅黑" panose="020B0503020204020204" pitchFamily="34" charset="-122"/>
              </a:rPr>
              <a:t>Years · </a:t>
            </a:r>
            <a:r>
              <a:rPr lang="en-US" sz="1000" dirty="0" smtClean="0">
                <a:solidFill>
                  <a:schemeClr val="bg1"/>
                </a:solidFill>
                <a:latin typeface="微软雅黑" panose="020B0503020204020204" pitchFamily="34" charset="-122"/>
                <a:ea typeface="微软雅黑" panose="020B0503020204020204" pitchFamily="34" charset="-122"/>
              </a:rPr>
              <a:t>US$500B</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20 </a:t>
            </a:r>
            <a:r>
              <a:rPr lang="en-US" sz="1000" dirty="0">
                <a:solidFill>
                  <a:schemeClr val="bg1"/>
                </a:solidFill>
                <a:latin typeface="微软雅黑" panose="020B0503020204020204" pitchFamily="34" charset="-122"/>
                <a:ea typeface="微软雅黑" panose="020B0503020204020204" pitchFamily="34" charset="-122"/>
              </a:rPr>
              <a:t>Years · </a:t>
            </a:r>
            <a:r>
              <a:rPr lang="en-US" sz="1000" dirty="0" smtClean="0">
                <a:solidFill>
                  <a:schemeClr val="bg1"/>
                </a:solidFill>
                <a:latin typeface="微软雅黑" panose="020B0503020204020204" pitchFamily="34" charset="-122"/>
                <a:ea typeface="微软雅黑" panose="020B0503020204020204" pitchFamily="34" charset="-122"/>
              </a:rPr>
              <a:t>US$2T</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30 </a:t>
            </a:r>
            <a:r>
              <a:rPr lang="en-US" sz="1000" dirty="0">
                <a:solidFill>
                  <a:schemeClr val="bg1"/>
                </a:solidFill>
                <a:latin typeface="微软雅黑" panose="020B0503020204020204" pitchFamily="34" charset="-122"/>
                <a:ea typeface="微软雅黑" panose="020B0503020204020204" pitchFamily="34" charset="-122"/>
              </a:rPr>
              <a:t>Years · US$10T</a:t>
            </a:r>
            <a:endParaRPr sz="1600" b="1" dirty="0">
              <a:solidFill>
                <a:schemeClr val="bg1"/>
              </a:solidFill>
              <a:latin typeface="微软雅黑" panose="020B0503020204020204" pitchFamily="34" charset="-122"/>
              <a:ea typeface="微软雅黑" panose="020B0503020204020204" pitchFamily="34" charset="-122"/>
            </a:endParaRPr>
          </a:p>
        </p:txBody>
      </p:sp>
      <p:sp>
        <p:nvSpPr>
          <p:cNvPr id="90" name="TextBox 12"/>
          <p:cNvSpPr txBox="1"/>
          <p:nvPr/>
        </p:nvSpPr>
        <p:spPr>
          <a:xfrm>
            <a:off x="9281693" y="4394778"/>
            <a:ext cx="1960227" cy="11910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sz="1000" dirty="0">
                <a:solidFill>
                  <a:schemeClr val="bg1"/>
                </a:solidFill>
                <a:latin typeface="微软雅黑" panose="020B0503020204020204" pitchFamily="34" charset="-122"/>
                <a:ea typeface="微软雅黑" panose="020B0503020204020204" pitchFamily="34" charset="-122"/>
              </a:rPr>
              <a:t>Human Capability Improvement </a:t>
            </a:r>
            <a:r>
              <a:rPr lang="en-US" sz="1000" dirty="0" smtClean="0">
                <a:solidFill>
                  <a:schemeClr val="bg1"/>
                </a:solidFill>
                <a:latin typeface="微软雅黑" panose="020B0503020204020204" pitchFamily="34" charset="-122"/>
                <a:ea typeface="微软雅黑" panose="020B0503020204020204" pitchFamily="34" charset="-122"/>
              </a:rPr>
              <a:t>Targets</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10 </a:t>
            </a:r>
            <a:r>
              <a:rPr lang="en-US" sz="1000" dirty="0">
                <a:solidFill>
                  <a:schemeClr val="bg1"/>
                </a:solidFill>
                <a:latin typeface="微软雅黑" panose="020B0503020204020204" pitchFamily="34" charset="-122"/>
                <a:ea typeface="微软雅黑" panose="020B0503020204020204" pitchFamily="34" charset="-122"/>
              </a:rPr>
              <a:t>Years · 2–3</a:t>
            </a:r>
            <a:r>
              <a:rPr lang="en-US" sz="10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20 </a:t>
            </a:r>
            <a:r>
              <a:rPr lang="en-US" sz="1000" dirty="0">
                <a:solidFill>
                  <a:schemeClr val="bg1"/>
                </a:solidFill>
                <a:latin typeface="微软雅黑" panose="020B0503020204020204" pitchFamily="34" charset="-122"/>
                <a:ea typeface="微软雅黑" panose="020B0503020204020204" pitchFamily="34" charset="-122"/>
              </a:rPr>
              <a:t>Years · 5–10</a:t>
            </a:r>
            <a:r>
              <a:rPr lang="en-US" sz="10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sz="1000" dirty="0" smtClean="0">
                <a:solidFill>
                  <a:schemeClr val="bg1"/>
                </a:solidFill>
                <a:latin typeface="微软雅黑" panose="020B0503020204020204" pitchFamily="34" charset="-122"/>
                <a:ea typeface="微软雅黑" panose="020B0503020204020204" pitchFamily="34" charset="-122"/>
              </a:rPr>
              <a:t>30 </a:t>
            </a:r>
            <a:r>
              <a:rPr lang="en-US" sz="1000" dirty="0">
                <a:solidFill>
                  <a:schemeClr val="bg1"/>
                </a:solidFill>
                <a:latin typeface="微软雅黑" panose="020B0503020204020204" pitchFamily="34" charset="-122"/>
                <a:ea typeface="微软雅黑" panose="020B0503020204020204" pitchFamily="34" charset="-122"/>
              </a:rPr>
              <a:t>Years · 10–30×</a:t>
            </a:r>
            <a:endParaRPr sz="1600" b="1" dirty="0">
              <a:solidFill>
                <a:srgbClr val="FFFF00"/>
              </a:solidFill>
              <a:latin typeface="微软雅黑" panose="020B0503020204020204" pitchFamily="34" charset="-122"/>
              <a:ea typeface="微软雅黑" panose="020B0503020204020204" pitchFamily="34" charset="-122"/>
            </a:endParaRPr>
          </a:p>
        </p:txBody>
      </p:sp>
      <p:sp>
        <p:nvSpPr>
          <p:cNvPr id="4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9393503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6" name="Rounded Rectangle 13"/>
          <p:cNvSpPr/>
          <p:nvPr/>
        </p:nvSpPr>
        <p:spPr>
          <a:xfrm>
            <a:off x="6169370" y="1975841"/>
            <a:ext cx="5306350" cy="3928078"/>
          </a:xfrm>
          <a:prstGeom prst="roundRect">
            <a:avLst/>
          </a:prstGeom>
          <a:solidFill>
            <a:srgbClr val="0D121E">
              <a:alpha val="5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Rounded Rectangle 13"/>
          <p:cNvSpPr/>
          <p:nvPr/>
        </p:nvSpPr>
        <p:spPr>
          <a:xfrm>
            <a:off x="3359125" y="1969802"/>
            <a:ext cx="2690445" cy="3928078"/>
          </a:xfrm>
          <a:prstGeom prst="roundRect">
            <a:avLst/>
          </a:prstGeom>
          <a:solidFill>
            <a:srgbClr val="0D121E">
              <a:alpha val="5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ounded Rectangle 13"/>
          <p:cNvSpPr/>
          <p:nvPr/>
        </p:nvSpPr>
        <p:spPr>
          <a:xfrm>
            <a:off x="537821" y="1969802"/>
            <a:ext cx="2690445" cy="3928078"/>
          </a:xfrm>
          <a:prstGeom prst="roundRect">
            <a:avLst/>
          </a:prstGeom>
          <a:solidFill>
            <a:srgbClr val="0D121E">
              <a:alpha val="5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ectangle 15"/>
          <p:cNvSpPr/>
          <p:nvPr/>
        </p:nvSpPr>
        <p:spPr>
          <a:xfrm>
            <a:off x="621668" y="2351689"/>
            <a:ext cx="45719" cy="3164304"/>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Rectangle 15"/>
          <p:cNvSpPr/>
          <p:nvPr/>
        </p:nvSpPr>
        <p:spPr>
          <a:xfrm>
            <a:off x="3445651" y="2357728"/>
            <a:ext cx="45719" cy="3164304"/>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rgbClr val="D6B66A"/>
              </a:solidFill>
            </a:endParaRPr>
          </a:p>
        </p:txBody>
      </p:sp>
      <p:sp>
        <p:nvSpPr>
          <p:cNvPr id="61" name="Rectangle 15"/>
          <p:cNvSpPr/>
          <p:nvPr/>
        </p:nvSpPr>
        <p:spPr>
          <a:xfrm>
            <a:off x="6251095" y="2357728"/>
            <a:ext cx="45719" cy="3164304"/>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658368"/>
            <a:ext cx="10881360" cy="452432"/>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2700" b="1" dirty="0">
                <a:latin typeface="微软雅黑" panose="020B0503020204020204" pitchFamily="34" charset="-122"/>
                <a:ea typeface="微软雅黑" panose="020B0503020204020204" pitchFamily="34" charset="-122"/>
              </a:rPr>
              <a:t>Co-construction investment and equity structure of hub nodes</a:t>
            </a:r>
            <a:endParaRPr sz="27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67766"/>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230" dirty="0">
                <a:latin typeface="微软雅黑" panose="020B0503020204020204" pitchFamily="34" charset="-122"/>
                <a:ea typeface="微软雅黑" panose="020B0503020204020204" pitchFamily="34" charset="-122"/>
              </a:rPr>
              <a:t>Civilizational hub nodes are not simple partners; they are long-term co-builders of a global civilizational network.</a:t>
            </a:r>
            <a:endParaRPr sz="1600" dirty="0">
              <a:latin typeface="微软雅黑" panose="020B0503020204020204" pitchFamily="34" charset="-122"/>
              <a:ea typeface="微软雅黑" panose="020B0503020204020204" pitchFamily="34" charset="-122"/>
            </a:endParaRPr>
          </a:p>
        </p:txBody>
      </p:sp>
      <p:sp>
        <p:nvSpPr>
          <p:cNvPr id="20" name="TextBox 19"/>
          <p:cNvSpPr txBox="1"/>
          <p:nvPr/>
        </p:nvSpPr>
        <p:spPr>
          <a:xfrm>
            <a:off x="537821" y="6037238"/>
            <a:ext cx="11132239" cy="267766"/>
          </a:xfrm>
          <a:prstGeom prst="rect">
            <a:avLst/>
          </a:prstGeom>
          <a:noFill/>
        </p:spPr>
        <p:txBody>
          <a:bodyPr wrap="square" lIns="18288" tIns="18288" rIns="18288" bIns="18288">
            <a:spAutoFit/>
          </a:bodyPr>
          <a:lstStyle/>
          <a:p>
            <a:pPr algn="ctr">
              <a:defRPr sz="1500" b="0">
                <a:solidFill>
                  <a:srgbClr val="DDE8F7"/>
                </a:solidFill>
                <a:latin typeface="Microsoft YaHei"/>
              </a:defRPr>
            </a:pPr>
            <a:r>
              <a:rPr lang="zh-CN" altLang="en-US" sz="1230" dirty="0">
                <a:solidFill>
                  <a:srgbClr val="D6B66A"/>
                </a:solidFill>
                <a:latin typeface="微软雅黑" panose="020B0503020204020204" pitchFamily="34" charset="-122"/>
                <a:ea typeface="微软雅黑" panose="020B0503020204020204" pitchFamily="34" charset="-122"/>
              </a:rPr>
              <a:t>Joining a hub node is not merely participating in a project; it secures a core position in the future civilizational network and leaves co-builders a place in the initiative’s history.</a:t>
            </a:r>
            <a:endParaRPr sz="1500" dirty="0">
              <a:solidFill>
                <a:srgbClr val="D6B66A"/>
              </a:solidFill>
              <a:latin typeface="微软雅黑" panose="020B0503020204020204" pitchFamily="34" charset="-122"/>
              <a:ea typeface="微软雅黑" panose="020B0503020204020204" pitchFamily="34" charset="-122"/>
            </a:endParaRPr>
          </a:p>
        </p:txBody>
      </p:sp>
      <p:sp>
        <p:nvSpPr>
          <p:cNvPr id="22" name="TextBox 21"/>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3" name="TextBox 22"/>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33</a:t>
            </a:r>
            <a:endParaRPr dirty="0"/>
          </a:p>
        </p:txBody>
      </p:sp>
      <p:sp>
        <p:nvSpPr>
          <p:cNvPr id="24"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5" name="TextBox 14"/>
          <p:cNvSpPr txBox="1"/>
          <p:nvPr/>
        </p:nvSpPr>
        <p:spPr>
          <a:xfrm>
            <a:off x="817116" y="2161495"/>
            <a:ext cx="2172384" cy="424732"/>
          </a:xfrm>
          <a:prstGeom prst="rect">
            <a:avLst/>
          </a:prstGeom>
          <a:noFill/>
        </p:spPr>
        <p:txBody>
          <a:bodyPr wrap="square" lIns="27432" tIns="27432" rIns="27432" bIns="27432" anchor="t">
            <a:spAutoFit/>
          </a:bodyPr>
          <a:lstStyle/>
          <a:p>
            <a:r>
              <a:rPr lang="en-US" altLang="zh-CN" sz="1200" b="1" dirty="0">
                <a:solidFill>
                  <a:srgbClr val="D6B66A"/>
                </a:solidFill>
                <a:latin typeface="微软雅黑" panose="020B0503020204020204" pitchFamily="34" charset="-122"/>
                <a:ea typeface="微软雅黑" panose="020B0503020204020204" pitchFamily="34" charset="-122"/>
              </a:rPr>
              <a:t>1. Node Co-Development Fees and Investment</a:t>
            </a:r>
            <a:endParaRPr sz="1200" b="1" dirty="0">
              <a:solidFill>
                <a:srgbClr val="D6B66A"/>
              </a:solidFill>
              <a:latin typeface="微软雅黑" panose="020B0503020204020204" pitchFamily="34" charset="-122"/>
              <a:ea typeface="微软雅黑" panose="020B0503020204020204" pitchFamily="34" charset="-122"/>
            </a:endParaRPr>
          </a:p>
        </p:txBody>
      </p:sp>
      <p:sp>
        <p:nvSpPr>
          <p:cNvPr id="39" name="TextBox 12"/>
          <p:cNvSpPr txBox="1"/>
          <p:nvPr/>
        </p:nvSpPr>
        <p:spPr>
          <a:xfrm>
            <a:off x="811947" y="2595642"/>
            <a:ext cx="2172384" cy="1698927"/>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smtClean="0">
                <a:solidFill>
                  <a:srgbClr val="D6B66A"/>
                </a:solidFill>
                <a:latin typeface="微软雅黑" panose="020B0503020204020204" pitchFamily="34" charset="-122"/>
                <a:ea typeface="微软雅黑" panose="020B0503020204020204" pitchFamily="34" charset="-122"/>
              </a:rPr>
              <a:t>US$10M–30M</a:t>
            </a:r>
          </a:p>
          <a:p>
            <a:pPr>
              <a:lnSpc>
                <a:spcPct val="150000"/>
              </a:lnSpc>
              <a:defRPr sz="1180" b="0">
                <a:solidFill>
                  <a:srgbClr val="DDE8F7"/>
                </a:solidFill>
                <a:latin typeface="Microsoft YaHei"/>
              </a:defRPr>
            </a:pPr>
            <a:r>
              <a:rPr lang="en-US" altLang="zh-CN" sz="900" dirty="0">
                <a:solidFill>
                  <a:schemeClr val="bg1"/>
                </a:solidFill>
                <a:latin typeface="微软雅黑" panose="020B0503020204020204" pitchFamily="34" charset="-122"/>
                <a:ea typeface="微软雅黑" panose="020B0503020204020204" pitchFamily="34" charset="-122"/>
              </a:rPr>
              <a:t>Used to co-build the brand and platform, and receive 0.5%–1.5% corresponding rights</a:t>
            </a:r>
            <a:r>
              <a:rPr lang="en-US" altLang="zh-CN" sz="900" dirty="0" smtClean="0">
                <a:solidFill>
                  <a:schemeClr val="bg1"/>
                </a:solidFill>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altLang="zh-CN" sz="900" b="1" dirty="0">
                <a:solidFill>
                  <a:srgbClr val="D6B66A"/>
                </a:solidFill>
                <a:latin typeface="微软雅黑" panose="020B0503020204020204" pitchFamily="34" charset="-122"/>
                <a:ea typeface="微软雅黑" panose="020B0503020204020204" pitchFamily="34" charset="-122"/>
              </a:rPr>
              <a:t>Infrastructure and Hub Node </a:t>
            </a:r>
            <a:r>
              <a:rPr lang="en-US" altLang="zh-CN" sz="900" dirty="0" err="1">
                <a:solidFill>
                  <a:schemeClr val="bg1"/>
                </a:solidFill>
                <a:latin typeface="微软雅黑" panose="020B0503020204020204" pitchFamily="34" charset="-122"/>
                <a:ea typeface="微软雅黑" panose="020B0503020204020204" pitchFamily="34" charset="-122"/>
              </a:rPr>
              <a:t>Fund:Based</a:t>
            </a:r>
            <a:r>
              <a:rPr lang="en-US" altLang="zh-CN" sz="900" dirty="0">
                <a:solidFill>
                  <a:schemeClr val="bg1"/>
                </a:solidFill>
                <a:latin typeface="微软雅黑" panose="020B0503020204020204" pitchFamily="34" charset="-122"/>
                <a:ea typeface="微软雅黑" panose="020B0503020204020204" pitchFamily="34" charset="-122"/>
              </a:rPr>
              <a:t> on local land and construction costs, and used for hub node construction and operation.</a:t>
            </a:r>
            <a:endParaRPr lang="en-US" altLang="zh-CN" sz="900" dirty="0" smtClean="0">
              <a:solidFill>
                <a:schemeClr val="bg1"/>
              </a:solidFill>
              <a:latin typeface="微软雅黑" panose="020B0503020204020204" pitchFamily="34" charset="-122"/>
              <a:ea typeface="微软雅黑" panose="020B0503020204020204" pitchFamily="34" charset="-122"/>
            </a:endParaRPr>
          </a:p>
        </p:txBody>
      </p:sp>
      <p:sp>
        <p:nvSpPr>
          <p:cNvPr id="41" name="TextBox 14"/>
          <p:cNvSpPr txBox="1"/>
          <p:nvPr/>
        </p:nvSpPr>
        <p:spPr>
          <a:xfrm>
            <a:off x="822284" y="4419083"/>
            <a:ext cx="2162047" cy="224677"/>
          </a:xfrm>
          <a:prstGeom prst="rect">
            <a:avLst/>
          </a:prstGeom>
          <a:noFill/>
        </p:spPr>
        <p:txBody>
          <a:bodyPr wrap="square" lIns="27432" tIns="27432" rIns="27432" bIns="27432" anchor="t">
            <a:spAutoFit/>
          </a:bodyPr>
          <a:lstStyle/>
          <a:p>
            <a:r>
              <a:rPr lang="en-US" altLang="zh-CN" sz="1100" b="1" dirty="0">
                <a:solidFill>
                  <a:srgbClr val="D6B66A"/>
                </a:solidFill>
                <a:latin typeface="微软雅黑" panose="020B0503020204020204" pitchFamily="34" charset="-122"/>
                <a:ea typeface="微软雅黑" panose="020B0503020204020204" pitchFamily="34" charset="-122"/>
              </a:rPr>
              <a:t>2. Node performance deposit</a:t>
            </a:r>
            <a:endParaRPr sz="1100" b="1" dirty="0">
              <a:solidFill>
                <a:srgbClr val="D6B66A"/>
              </a:solidFill>
              <a:latin typeface="微软雅黑" panose="020B0503020204020204" pitchFamily="34" charset="-122"/>
              <a:ea typeface="微软雅黑" panose="020B0503020204020204" pitchFamily="34" charset="-122"/>
            </a:endParaRPr>
          </a:p>
        </p:txBody>
      </p:sp>
      <p:sp>
        <p:nvSpPr>
          <p:cNvPr id="42" name="TextBox 14"/>
          <p:cNvSpPr txBox="1"/>
          <p:nvPr/>
        </p:nvSpPr>
        <p:spPr>
          <a:xfrm>
            <a:off x="3685070" y="2231831"/>
            <a:ext cx="2170800" cy="393954"/>
          </a:xfrm>
          <a:prstGeom prst="rect">
            <a:avLst/>
          </a:prstGeom>
          <a:noFill/>
        </p:spPr>
        <p:txBody>
          <a:bodyPr wrap="square" lIns="27432" tIns="27432" rIns="27432" bIns="27432" anchor="t">
            <a:spAutoFit/>
          </a:bodyPr>
          <a:lstStyle/>
          <a:p>
            <a:r>
              <a:rPr lang="en-US" altLang="zh-CN" sz="1100" b="1" dirty="0">
                <a:solidFill>
                  <a:srgbClr val="D6B66A"/>
                </a:solidFill>
                <a:latin typeface="微软雅黑" panose="020B0503020204020204" pitchFamily="34" charset="-122"/>
                <a:ea typeface="微软雅黑" panose="020B0503020204020204" pitchFamily="34" charset="-122"/>
              </a:rPr>
              <a:t>3. Civilization fund return mechanism</a:t>
            </a:r>
            <a:endParaRPr sz="1100" b="1" dirty="0">
              <a:solidFill>
                <a:srgbClr val="D6B66A"/>
              </a:solidFill>
              <a:latin typeface="微软雅黑" panose="020B0503020204020204" pitchFamily="34" charset="-122"/>
              <a:ea typeface="微软雅黑" panose="020B0503020204020204" pitchFamily="34" charset="-122"/>
            </a:endParaRPr>
          </a:p>
        </p:txBody>
      </p:sp>
      <p:sp>
        <p:nvSpPr>
          <p:cNvPr id="43" name="TextBox 14"/>
          <p:cNvSpPr txBox="1"/>
          <p:nvPr/>
        </p:nvSpPr>
        <p:spPr>
          <a:xfrm>
            <a:off x="6453687" y="2277036"/>
            <a:ext cx="4730127" cy="240066"/>
          </a:xfrm>
          <a:prstGeom prst="rect">
            <a:avLst/>
          </a:prstGeom>
          <a:noFill/>
        </p:spPr>
        <p:txBody>
          <a:bodyPr wrap="square" lIns="27432" tIns="27432" rIns="27432" bIns="27432" anchor="t">
            <a:spAutoFit/>
          </a:bodyPr>
          <a:lstStyle/>
          <a:p>
            <a:r>
              <a:rPr lang="en-US" altLang="zh-CN" sz="1200" b="1" dirty="0" smtClean="0">
                <a:solidFill>
                  <a:srgbClr val="D6B66A"/>
                </a:solidFill>
                <a:latin typeface="微软雅黑" panose="020B0503020204020204" pitchFamily="34" charset="-122"/>
                <a:ea typeface="微软雅黑" panose="020B0503020204020204" pitchFamily="34" charset="-122"/>
              </a:rPr>
              <a:t>4. Node co-construction rights</a:t>
            </a:r>
            <a:endParaRPr sz="1200" b="1" dirty="0">
              <a:solidFill>
                <a:srgbClr val="D6B66A"/>
              </a:solidFill>
              <a:latin typeface="微软雅黑" panose="020B0503020204020204" pitchFamily="34" charset="-122"/>
              <a:ea typeface="微软雅黑" panose="020B0503020204020204" pitchFamily="34" charset="-122"/>
            </a:endParaRPr>
          </a:p>
        </p:txBody>
      </p:sp>
      <p:sp>
        <p:nvSpPr>
          <p:cNvPr id="44" name="TextBox 12"/>
          <p:cNvSpPr txBox="1"/>
          <p:nvPr/>
        </p:nvSpPr>
        <p:spPr>
          <a:xfrm>
            <a:off x="827260" y="4675482"/>
            <a:ext cx="2170800" cy="105118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00" dirty="0" smtClean="0">
                <a:solidFill>
                  <a:srgbClr val="D6B66A"/>
                </a:solidFill>
                <a:latin typeface="微软雅黑" panose="020B0503020204020204" pitchFamily="34" charset="-122"/>
                <a:ea typeface="微软雅黑" panose="020B0503020204020204" pitchFamily="34" charset="-122"/>
              </a:rPr>
              <a:t>US$5M–15M</a:t>
            </a:r>
          </a:p>
          <a:p>
            <a:pPr>
              <a:lnSpc>
                <a:spcPct val="150000"/>
              </a:lnSpc>
              <a:defRPr sz="1180" b="0">
                <a:solidFill>
                  <a:srgbClr val="DDE8F7"/>
                </a:solidFill>
                <a:latin typeface="Microsoft YaHei"/>
              </a:defRPr>
            </a:pPr>
            <a:r>
              <a:rPr lang="en-US" altLang="zh-CN" sz="900" dirty="0" smtClean="0">
                <a:solidFill>
                  <a:schemeClr val="bg1"/>
                </a:solidFill>
                <a:latin typeface="微软雅黑" panose="020B0503020204020204" pitchFamily="34" charset="-122"/>
                <a:ea typeface="微软雅黑" panose="020B0503020204020204" pitchFamily="34" charset="-122"/>
              </a:rPr>
              <a:t>Ensures </a:t>
            </a:r>
            <a:r>
              <a:rPr lang="en-US" altLang="zh-CN" sz="900" dirty="0">
                <a:solidFill>
                  <a:schemeClr val="bg1"/>
                </a:solidFill>
                <a:latin typeface="微软雅黑" panose="020B0503020204020204" pitchFamily="34" charset="-122"/>
                <a:ea typeface="微软雅黑" panose="020B0503020204020204" pitchFamily="34" charset="-122"/>
              </a:rPr>
              <a:t>node development progress, operating standards, translation delivery, content access, and resource coordination.</a:t>
            </a:r>
            <a:endParaRPr lang="en-US" altLang="zh-CN" sz="900" dirty="0" smtClean="0">
              <a:solidFill>
                <a:schemeClr val="bg1"/>
              </a:solidFill>
              <a:latin typeface="微软雅黑" panose="020B0503020204020204" pitchFamily="34" charset="-122"/>
              <a:ea typeface="微软雅黑" panose="020B0503020204020204" pitchFamily="34" charset="-122"/>
            </a:endParaRPr>
          </a:p>
        </p:txBody>
      </p:sp>
      <p:sp>
        <p:nvSpPr>
          <p:cNvPr id="45" name="TextBox 12"/>
          <p:cNvSpPr txBox="1"/>
          <p:nvPr/>
        </p:nvSpPr>
        <p:spPr>
          <a:xfrm>
            <a:off x="3685070" y="2751753"/>
            <a:ext cx="2170800" cy="194328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200" dirty="0">
                <a:solidFill>
                  <a:srgbClr val="D6B66A"/>
                </a:solidFill>
                <a:latin typeface="微软雅黑" panose="020B0503020204020204" pitchFamily="34" charset="-122"/>
                <a:ea typeface="微软雅黑" panose="020B0503020204020204" pitchFamily="34" charset="-122"/>
              </a:rPr>
              <a:t>3.5% of Annual Net Operating </a:t>
            </a:r>
            <a:r>
              <a:rPr lang="en-US" altLang="zh-CN" sz="1200" dirty="0" smtClean="0">
                <a:solidFill>
                  <a:srgbClr val="D6B66A"/>
                </a:solidFill>
                <a:latin typeface="微软雅黑" panose="020B0503020204020204" pitchFamily="34" charset="-122"/>
                <a:ea typeface="微软雅黑" panose="020B0503020204020204" pitchFamily="34" charset="-122"/>
              </a:rPr>
              <a:t>Income</a:t>
            </a:r>
          </a:p>
          <a:p>
            <a:pPr>
              <a:lnSpc>
                <a:spcPct val="150000"/>
              </a:lnSpc>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Supports </a:t>
            </a:r>
            <a:r>
              <a:rPr lang="en-US" altLang="zh-CN" sz="1200" dirty="0">
                <a:solidFill>
                  <a:schemeClr val="bg1"/>
                </a:solidFill>
                <a:latin typeface="微软雅黑" panose="020B0503020204020204" pitchFamily="34" charset="-122"/>
                <a:ea typeface="微软雅黑" panose="020B0503020204020204" pitchFamily="34" charset="-122"/>
              </a:rPr>
              <a:t>global translation, question banks, public tools, youth talent, and low-resource language civilizations.</a:t>
            </a:r>
            <a:endParaRPr lang="en-US" altLang="zh-CN" sz="1200" dirty="0" smtClean="0">
              <a:solidFill>
                <a:schemeClr val="bg1"/>
              </a:solidFill>
              <a:latin typeface="微软雅黑" panose="020B0503020204020204" pitchFamily="34" charset="-122"/>
              <a:ea typeface="微软雅黑" panose="020B0503020204020204" pitchFamily="34" charset="-122"/>
            </a:endParaRPr>
          </a:p>
        </p:txBody>
      </p:sp>
      <p:sp>
        <p:nvSpPr>
          <p:cNvPr id="46" name="TextBox 12"/>
          <p:cNvSpPr txBox="1"/>
          <p:nvPr/>
        </p:nvSpPr>
        <p:spPr>
          <a:xfrm>
            <a:off x="6453688" y="2618329"/>
            <a:ext cx="2302153" cy="2529923"/>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solidFill>
                  <a:schemeClr val="bg1"/>
                </a:solidFill>
                <a:latin typeface="微软雅黑" panose="020B0503020204020204" pitchFamily="34" charset="-122"/>
                <a:ea typeface="微软雅黑" panose="020B0503020204020204" pitchFamily="34" charset="-122"/>
              </a:rPr>
              <a:t>Global Civilizational Hub Status </a:t>
            </a:r>
            <a:r>
              <a:rPr lang="en-US" altLang="zh-CN" sz="1200" dirty="0" smtClean="0">
                <a:solidFill>
                  <a:schemeClr val="bg1"/>
                </a:solidFill>
                <a:latin typeface="微软雅黑" panose="020B0503020204020204" pitchFamily="34" charset="-122"/>
                <a:ea typeface="微软雅黑" panose="020B0503020204020204" pitchFamily="34" charset="-122"/>
              </a:rPr>
              <a:t>Rights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Council </a:t>
            </a:r>
            <a:r>
              <a:rPr lang="en-US" altLang="zh-CN" sz="1200" dirty="0">
                <a:solidFill>
                  <a:schemeClr val="bg1"/>
                </a:solidFill>
                <a:latin typeface="微软雅黑" panose="020B0503020204020204" pitchFamily="34" charset="-122"/>
                <a:ea typeface="微软雅黑" panose="020B0503020204020204" pitchFamily="34" charset="-122"/>
              </a:rPr>
              <a:t>or Rotating Council Participation </a:t>
            </a:r>
            <a:r>
              <a:rPr lang="en-US" altLang="zh-CN" sz="1200" dirty="0" smtClean="0">
                <a:solidFill>
                  <a:schemeClr val="bg1"/>
                </a:solidFill>
                <a:latin typeface="微软雅黑" panose="020B0503020204020204" pitchFamily="34" charset="-122"/>
                <a:ea typeface="微软雅黑" panose="020B0503020204020204" pitchFamily="34" charset="-122"/>
              </a:rPr>
              <a:t>Rights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Long </a:t>
            </a:r>
            <a:r>
              <a:rPr lang="en-US" altLang="zh-CN" sz="1200" dirty="0">
                <a:solidFill>
                  <a:schemeClr val="bg1"/>
                </a:solidFill>
                <a:latin typeface="微软雅黑" panose="020B0503020204020204" pitchFamily="34" charset="-122"/>
                <a:ea typeface="微软雅黑" panose="020B0503020204020204" pitchFamily="34" charset="-122"/>
              </a:rPr>
              <a:t>Scroll Inscription and Nomination </a:t>
            </a:r>
            <a:r>
              <a:rPr lang="en-US" altLang="zh-CN" sz="1200" dirty="0" smtClean="0">
                <a:solidFill>
                  <a:schemeClr val="bg1"/>
                </a:solidFill>
                <a:latin typeface="微软雅黑" panose="020B0503020204020204" pitchFamily="34" charset="-122"/>
                <a:ea typeface="微软雅黑" panose="020B0503020204020204" pitchFamily="34" charset="-122"/>
              </a:rPr>
              <a:t>Quotas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Node </a:t>
            </a:r>
            <a:r>
              <a:rPr lang="en-US" altLang="zh-CN" sz="1200" dirty="0">
                <a:solidFill>
                  <a:schemeClr val="bg1"/>
                </a:solidFill>
                <a:latin typeface="微软雅黑" panose="020B0503020204020204" pitchFamily="34" charset="-122"/>
                <a:ea typeface="微软雅黑" panose="020B0503020204020204" pitchFamily="34" charset="-122"/>
              </a:rPr>
              <a:t>Naming </a:t>
            </a:r>
            <a:r>
              <a:rPr lang="en-US" altLang="zh-CN" sz="1200" dirty="0" smtClean="0">
                <a:solidFill>
                  <a:schemeClr val="bg1"/>
                </a:solidFill>
                <a:latin typeface="微软雅黑" panose="020B0503020204020204" pitchFamily="34" charset="-122"/>
                <a:ea typeface="微软雅黑" panose="020B0503020204020204" pitchFamily="34" charset="-122"/>
              </a:rPr>
              <a:t>Rights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Global </a:t>
            </a:r>
            <a:r>
              <a:rPr lang="en-US" altLang="zh-CN" sz="1200" dirty="0">
                <a:solidFill>
                  <a:schemeClr val="bg1"/>
                </a:solidFill>
                <a:latin typeface="微软雅黑" panose="020B0503020204020204" pitchFamily="34" charset="-122"/>
                <a:ea typeface="微软雅黑" panose="020B0503020204020204" pitchFamily="34" charset="-122"/>
              </a:rPr>
              <a:t>Forum Hosting </a:t>
            </a:r>
            <a:r>
              <a:rPr lang="en-US" altLang="zh-CN" sz="1200" dirty="0" smtClean="0">
                <a:solidFill>
                  <a:schemeClr val="bg1"/>
                </a:solidFill>
                <a:latin typeface="微软雅黑" panose="020B0503020204020204" pitchFamily="34" charset="-122"/>
                <a:ea typeface="微软雅黑" panose="020B0503020204020204" pitchFamily="34" charset="-122"/>
              </a:rPr>
              <a:t>Rights</a:t>
            </a:r>
          </a:p>
        </p:txBody>
      </p:sp>
      <p:sp>
        <p:nvSpPr>
          <p:cNvPr id="32" name="TextBox 12"/>
          <p:cNvSpPr txBox="1"/>
          <p:nvPr/>
        </p:nvSpPr>
        <p:spPr>
          <a:xfrm>
            <a:off x="8964704" y="2625785"/>
            <a:ext cx="2302153" cy="3083921"/>
          </a:xfrm>
          <a:prstGeom prst="rect">
            <a:avLst/>
          </a:prstGeom>
          <a:noFill/>
        </p:spPr>
        <p:txBody>
          <a:bodyPr wrap="square" lIns="18288" tIns="18288" rIns="18288" bIns="18288">
            <a:spAutoFit/>
          </a:bodyPr>
          <a:lstStyle/>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a:solidFill>
                  <a:schemeClr val="bg1"/>
                </a:solidFill>
                <a:latin typeface="微软雅黑" panose="020B0503020204020204" pitchFamily="34" charset="-122"/>
                <a:ea typeface="微软雅黑" panose="020B0503020204020204" pitchFamily="34" charset="-122"/>
              </a:rPr>
              <a:t>Historical Inclusion and Huaven City Monument Inscription </a:t>
            </a:r>
            <a:r>
              <a:rPr lang="en-US" altLang="zh-CN" sz="1200" dirty="0" smtClean="0">
                <a:solidFill>
                  <a:schemeClr val="bg1"/>
                </a:solidFill>
                <a:latin typeface="微软雅黑" panose="020B0503020204020204" pitchFamily="34" charset="-122"/>
                <a:ea typeface="微软雅黑" panose="020B0503020204020204" pitchFamily="34" charset="-122"/>
              </a:rPr>
              <a:t>Rights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Priority </a:t>
            </a:r>
            <a:r>
              <a:rPr lang="en-US" altLang="zh-CN" sz="1200" dirty="0">
                <a:solidFill>
                  <a:schemeClr val="bg1"/>
                </a:solidFill>
                <a:latin typeface="微软雅黑" panose="020B0503020204020204" pitchFamily="34" charset="-122"/>
                <a:ea typeface="微软雅黑" panose="020B0503020204020204" pitchFamily="34" charset="-122"/>
              </a:rPr>
              <a:t>Project Incubation </a:t>
            </a:r>
            <a:r>
              <a:rPr lang="en-US" altLang="zh-CN" sz="1200" dirty="0" smtClean="0">
                <a:solidFill>
                  <a:schemeClr val="bg1"/>
                </a:solidFill>
                <a:latin typeface="微软雅黑" panose="020B0503020204020204" pitchFamily="34" charset="-122"/>
                <a:ea typeface="微软雅黑" panose="020B0503020204020204" pitchFamily="34" charset="-122"/>
              </a:rPr>
              <a:t>Rights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Priority </a:t>
            </a:r>
            <a:r>
              <a:rPr lang="en-US" altLang="zh-CN" sz="1200" dirty="0">
                <a:solidFill>
                  <a:schemeClr val="bg1"/>
                </a:solidFill>
                <a:latin typeface="微软雅黑" panose="020B0503020204020204" pitchFamily="34" charset="-122"/>
                <a:ea typeface="微软雅黑" panose="020B0503020204020204" pitchFamily="34" charset="-122"/>
              </a:rPr>
              <a:t>Investment Rights and Strategic Investment </a:t>
            </a:r>
            <a:r>
              <a:rPr lang="en-US" altLang="zh-CN" sz="1200" dirty="0" smtClean="0">
                <a:solidFill>
                  <a:schemeClr val="bg1"/>
                </a:solidFill>
                <a:latin typeface="微软雅黑" panose="020B0503020204020204" pitchFamily="34" charset="-122"/>
                <a:ea typeface="微软雅黑" panose="020B0503020204020204" pitchFamily="34" charset="-122"/>
              </a:rPr>
              <a:t>Quotas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Revenue </a:t>
            </a:r>
            <a:r>
              <a:rPr lang="en-US" altLang="zh-CN" sz="1200" dirty="0">
                <a:solidFill>
                  <a:schemeClr val="bg1"/>
                </a:solidFill>
                <a:latin typeface="微软雅黑" panose="020B0503020204020204" pitchFamily="34" charset="-122"/>
                <a:ea typeface="微软雅黑" panose="020B0503020204020204" pitchFamily="34" charset="-122"/>
              </a:rPr>
              <a:t>Distribution </a:t>
            </a:r>
            <a:r>
              <a:rPr lang="en-US" altLang="zh-CN" sz="1200" dirty="0" smtClean="0">
                <a:solidFill>
                  <a:schemeClr val="bg1"/>
                </a:solidFill>
                <a:latin typeface="微软雅黑" panose="020B0503020204020204" pitchFamily="34" charset="-122"/>
                <a:ea typeface="微软雅黑" panose="020B0503020204020204" pitchFamily="34" charset="-122"/>
              </a:rPr>
              <a:t>Rights</a:t>
            </a:r>
          </a:p>
          <a:p>
            <a:pPr marL="171450" indent="-171450">
              <a:lnSpc>
                <a:spcPct val="150000"/>
              </a:lnSpc>
              <a:buFont typeface="Arial" panose="020B0604020202020204" pitchFamily="34" charset="0"/>
              <a:buChar char="•"/>
              <a:defRPr sz="1180" b="0">
                <a:solidFill>
                  <a:srgbClr val="DDE8F7"/>
                </a:solidFill>
                <a:latin typeface="Microsoft YaHei"/>
              </a:defRPr>
            </a:pPr>
            <a:r>
              <a:rPr lang="en-US" altLang="zh-CN" sz="1200" dirty="0" smtClean="0">
                <a:solidFill>
                  <a:schemeClr val="bg1"/>
                </a:solidFill>
                <a:latin typeface="微软雅黑" panose="020B0503020204020204" pitchFamily="34" charset="-122"/>
                <a:ea typeface="微软雅黑" panose="020B0503020204020204" pitchFamily="34" charset="-122"/>
              </a:rPr>
              <a:t>Priority </a:t>
            </a:r>
            <a:r>
              <a:rPr lang="en-US" altLang="zh-CN" sz="1200" dirty="0">
                <a:solidFill>
                  <a:schemeClr val="bg1"/>
                </a:solidFill>
                <a:latin typeface="微软雅黑" panose="020B0503020204020204" pitchFamily="34" charset="-122"/>
                <a:ea typeface="微软雅黑" panose="020B0503020204020204" pitchFamily="34" charset="-122"/>
              </a:rPr>
              <a:t>Access to Global Resource Allocation</a:t>
            </a:r>
          </a:p>
        </p:txBody>
      </p:sp>
      <p:sp>
        <p:nvSpPr>
          <p:cNvPr id="30"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952687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94360"/>
          </a:xfrm>
          <a:prstGeom prst="rect">
            <a:avLst/>
          </a:prstGeom>
          <a:noFill/>
        </p:spPr>
        <p:txBody>
          <a:bodyPr wrap="square" lIns="18288" tIns="18288" rIns="18288" bIns="18288">
            <a:spAutoFit/>
          </a:bodyPr>
          <a:lstStyle/>
          <a:p>
            <a:pPr algn="l">
              <a:defRPr sz="3100" b="1">
                <a:solidFill>
                  <a:srgbClr val="FFFFFF"/>
                </a:solidFill>
                <a:latin typeface="Microsoft YaHei"/>
              </a:defRPr>
            </a:pPr>
            <a:r>
              <a:rPr dirty="0" err="1">
                <a:latin typeface="Arial"/>
              </a:rPr>
              <a:t>Phase-One Implementation Roadmap</a:t>
            </a:r>
            <a:endParaRPr dirty="0"/>
          </a:p>
        </p:txBody>
      </p:sp>
      <p:sp>
        <p:nvSpPr>
          <p:cNvPr id="4" name="TextBox 3"/>
          <p:cNvSpPr txBox="1"/>
          <p:nvPr/>
        </p:nvSpPr>
        <p:spPr>
          <a:xfrm>
            <a:off x="621792" y="1234440"/>
            <a:ext cx="10515600" cy="411480"/>
          </a:xfrm>
          <a:prstGeom prst="rect">
            <a:avLst/>
          </a:prstGeom>
          <a:noFill/>
        </p:spPr>
        <p:txBody>
          <a:bodyPr wrap="square" lIns="18288" tIns="18288" rIns="18288" bIns="18288">
            <a:spAutoFit/>
          </a:bodyPr>
          <a:lstStyle/>
          <a:p>
            <a:pPr algn="l">
              <a:defRPr sz="1500" b="0">
                <a:solidFill>
                  <a:srgbClr val="D6B66A"/>
                </a:solidFill>
                <a:latin typeface="Microsoft YaHei"/>
              </a:defRPr>
            </a:pPr>
            <a:r>
              <a:rPr>
                <a:latin typeface="Arial"/>
              </a:rPr>
              <a:t>From the opening scroll to the mature operation of a global civilizational network</a:t>
            </a:r>
          </a:p>
        </p:txBody>
      </p:sp>
      <p:sp>
        <p:nvSpPr>
          <p:cNvPr id="8" name="Rounded Rectangle 7"/>
          <p:cNvSpPr/>
          <p:nvPr/>
        </p:nvSpPr>
        <p:spPr>
          <a:xfrm>
            <a:off x="914400" y="1930465"/>
            <a:ext cx="1508760" cy="502920"/>
          </a:xfrm>
          <a:prstGeom prst="roundRect">
            <a:avLst/>
          </a:prstGeom>
          <a:solidFill>
            <a:srgbClr val="132D4F"/>
          </a:solidFill>
          <a:ln w="12700">
            <a:solidFill>
              <a:srgbClr val="D6B6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78992" y="2049336"/>
            <a:ext cx="1188720" cy="228600"/>
          </a:xfrm>
          <a:prstGeom prst="rect">
            <a:avLst/>
          </a:prstGeom>
          <a:noFill/>
        </p:spPr>
        <p:txBody>
          <a:bodyPr wrap="square" lIns="18288" tIns="18288" rIns="18288" bIns="18288">
            <a:spAutoFit/>
          </a:bodyPr>
          <a:lstStyle/>
          <a:p>
            <a:pPr algn="ctr">
              <a:defRPr sz="1300" b="1">
                <a:solidFill>
                  <a:srgbClr val="D6B66A"/>
                </a:solidFill>
                <a:latin typeface="Microsoft YaHei"/>
              </a:defRPr>
            </a:pPr>
            <a:r>
              <a:rPr dirty="0"/>
              <a:t>2026</a:t>
            </a:r>
          </a:p>
        </p:txBody>
      </p:sp>
      <p:sp>
        <p:nvSpPr>
          <p:cNvPr id="10" name="TextBox 9"/>
          <p:cNvSpPr txBox="1"/>
          <p:nvPr/>
        </p:nvSpPr>
        <p:spPr>
          <a:xfrm>
            <a:off x="2743200" y="2024336"/>
            <a:ext cx="8138160" cy="406265"/>
          </a:xfrm>
          <a:prstGeom prst="rect">
            <a:avLst/>
          </a:prstGeom>
          <a:noFill/>
        </p:spPr>
        <p:txBody>
          <a:bodyPr wrap="square" lIns="18288" tIns="18288" rIns="18288" bIns="18288">
            <a:spAutoFit/>
          </a:bodyPr>
          <a:lstStyle/>
          <a:p>
            <a:pPr>
              <a:defRPr sz="1400" b="0">
                <a:solidFill>
                  <a:srgbClr val="DDE8F7"/>
                </a:solidFill>
                <a:latin typeface="Microsoft YaHei"/>
              </a:defRPr>
            </a:pPr>
            <a:r>
              <a:rPr lang="en-US" sz="1200" dirty="0">
                <a:latin typeface="Arial"/>
              </a:rPr>
              <a:t>Launch the Huaven Civilization Initiative: refine the website, white paper, presentation, cooperation agreements, and node standards.</a:t>
            </a:r>
            <a:endParaRPr sz="1200" dirty="0"/>
          </a:p>
        </p:txBody>
      </p:sp>
      <p:cxnSp>
        <p:nvCxnSpPr>
          <p:cNvPr id="11" name="Connector 10"/>
          <p:cNvCxnSpPr/>
          <p:nvPr/>
        </p:nvCxnSpPr>
        <p:spPr>
          <a:xfrm>
            <a:off x="1664208" y="2441083"/>
            <a:ext cx="0" cy="310896"/>
          </a:xfrm>
          <a:prstGeom prst="line">
            <a:avLst/>
          </a:prstGeom>
          <a:ln w="15240">
            <a:solidFill>
              <a:srgbClr val="D6B66A"/>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914400" y="2733364"/>
            <a:ext cx="1508760" cy="502920"/>
          </a:xfrm>
          <a:prstGeom prst="roundRect">
            <a:avLst/>
          </a:prstGeom>
          <a:solidFill>
            <a:srgbClr val="132D4F"/>
          </a:solidFill>
          <a:ln w="12700">
            <a:solidFill>
              <a:srgbClr val="D6B6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078992" y="2852236"/>
            <a:ext cx="1188720" cy="228600"/>
          </a:xfrm>
          <a:prstGeom prst="rect">
            <a:avLst/>
          </a:prstGeom>
          <a:noFill/>
        </p:spPr>
        <p:txBody>
          <a:bodyPr wrap="square" lIns="18288" tIns="18288" rIns="18288" bIns="18288">
            <a:spAutoFit/>
          </a:bodyPr>
          <a:lstStyle/>
          <a:p>
            <a:pPr algn="ctr">
              <a:defRPr sz="1300" b="1">
                <a:solidFill>
                  <a:srgbClr val="D6B66A"/>
                </a:solidFill>
                <a:latin typeface="Microsoft YaHei"/>
              </a:defRPr>
            </a:pPr>
            <a:r>
              <a:t>2026–2029</a:t>
            </a:r>
          </a:p>
        </p:txBody>
      </p:sp>
      <p:sp>
        <p:nvSpPr>
          <p:cNvPr id="14" name="TextBox 13"/>
          <p:cNvSpPr txBox="1"/>
          <p:nvPr/>
        </p:nvSpPr>
        <p:spPr>
          <a:xfrm>
            <a:off x="2743200" y="2846089"/>
            <a:ext cx="8138160" cy="221599"/>
          </a:xfrm>
          <a:prstGeom prst="rect">
            <a:avLst/>
          </a:prstGeom>
          <a:noFill/>
        </p:spPr>
        <p:txBody>
          <a:bodyPr wrap="square" lIns="18288" tIns="18288" rIns="18288" bIns="18288">
            <a:spAutoFit/>
          </a:bodyPr>
          <a:lstStyle/>
          <a:p>
            <a:pPr>
              <a:defRPr sz="1400" b="0">
                <a:solidFill>
                  <a:srgbClr val="DDE8F7"/>
                </a:solidFill>
                <a:latin typeface="Microsoft YaHei"/>
              </a:defRPr>
            </a:pPr>
            <a:r>
              <a:rPr lang="en-US" sz="1200" dirty="0">
                <a:latin typeface="Arial"/>
              </a:rPr>
              <a:t>Complete the Nine Unique Long Scrolls and launch cooperation across the 18 major hub nodes.</a:t>
            </a:r>
            <a:endParaRPr sz="1200" dirty="0"/>
          </a:p>
        </p:txBody>
      </p:sp>
      <p:cxnSp>
        <p:nvCxnSpPr>
          <p:cNvPr id="15" name="Connector 14"/>
          <p:cNvCxnSpPr/>
          <p:nvPr/>
        </p:nvCxnSpPr>
        <p:spPr>
          <a:xfrm>
            <a:off x="1664208" y="3263716"/>
            <a:ext cx="0" cy="310896"/>
          </a:xfrm>
          <a:prstGeom prst="line">
            <a:avLst/>
          </a:prstGeom>
          <a:ln w="15240">
            <a:solidFill>
              <a:srgbClr val="D6B66A"/>
            </a:solidFill>
          </a:ln>
        </p:spPr>
        <p:style>
          <a:lnRef idx="2">
            <a:schemeClr val="accent1"/>
          </a:lnRef>
          <a:fillRef idx="0">
            <a:schemeClr val="accent1"/>
          </a:fillRef>
          <a:effectRef idx="1">
            <a:schemeClr val="accent1"/>
          </a:effectRef>
          <a:fontRef idx="minor">
            <a:schemeClr val="tx1"/>
          </a:fontRef>
        </p:style>
      </p:cxnSp>
      <p:sp>
        <p:nvSpPr>
          <p:cNvPr id="16" name="Rounded Rectangle 15"/>
          <p:cNvSpPr/>
          <p:nvPr/>
        </p:nvSpPr>
        <p:spPr>
          <a:xfrm>
            <a:off x="914400" y="3602045"/>
            <a:ext cx="1508760" cy="502920"/>
          </a:xfrm>
          <a:prstGeom prst="roundRect">
            <a:avLst/>
          </a:prstGeom>
          <a:solidFill>
            <a:srgbClr val="132D4F"/>
          </a:solidFill>
          <a:ln w="12700">
            <a:solidFill>
              <a:srgbClr val="D6B6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078992" y="3720916"/>
            <a:ext cx="1188720" cy="228600"/>
          </a:xfrm>
          <a:prstGeom prst="rect">
            <a:avLst/>
          </a:prstGeom>
          <a:noFill/>
        </p:spPr>
        <p:txBody>
          <a:bodyPr wrap="square" lIns="18288" tIns="18288" rIns="18288" bIns="18288">
            <a:spAutoFit/>
          </a:bodyPr>
          <a:lstStyle/>
          <a:p>
            <a:pPr algn="ctr">
              <a:defRPr sz="1300" b="1">
                <a:solidFill>
                  <a:srgbClr val="D6B66A"/>
                </a:solidFill>
                <a:latin typeface="Microsoft YaHei"/>
              </a:defRPr>
            </a:pPr>
            <a:r>
              <a:t>2027–2030</a:t>
            </a:r>
          </a:p>
        </p:txBody>
      </p:sp>
      <p:sp>
        <p:nvSpPr>
          <p:cNvPr id="18" name="TextBox 17"/>
          <p:cNvSpPr txBox="1"/>
          <p:nvPr/>
        </p:nvSpPr>
        <p:spPr>
          <a:xfrm>
            <a:off x="2743200" y="3714769"/>
            <a:ext cx="8138160" cy="221599"/>
          </a:xfrm>
          <a:prstGeom prst="rect">
            <a:avLst/>
          </a:prstGeom>
          <a:noFill/>
        </p:spPr>
        <p:txBody>
          <a:bodyPr wrap="square" lIns="18288" tIns="18288" rIns="18288" bIns="18288">
            <a:spAutoFit/>
          </a:bodyPr>
          <a:lstStyle/>
          <a:p>
            <a:pPr>
              <a:defRPr sz="1400" b="0">
                <a:solidFill>
                  <a:srgbClr val="DDE8F7"/>
                </a:solidFill>
                <a:latin typeface="Microsoft YaHei"/>
              </a:defRPr>
            </a:pPr>
            <a:r>
              <a:rPr lang="en-US" sz="1200" dirty="0">
                <a:latin typeface="Arial"/>
              </a:rPr>
              <a:t>Register the 18 major hub nodes and form the initial global civilizational network.</a:t>
            </a:r>
            <a:endParaRPr sz="1200" dirty="0"/>
          </a:p>
        </p:txBody>
      </p:sp>
      <p:cxnSp>
        <p:nvCxnSpPr>
          <p:cNvPr id="19" name="Connector 18"/>
          <p:cNvCxnSpPr/>
          <p:nvPr/>
        </p:nvCxnSpPr>
        <p:spPr>
          <a:xfrm>
            <a:off x="1664208" y="4132397"/>
            <a:ext cx="0" cy="310896"/>
          </a:xfrm>
          <a:prstGeom prst="line">
            <a:avLst/>
          </a:prstGeom>
          <a:ln w="15240">
            <a:solidFill>
              <a:srgbClr val="D6B66A"/>
            </a:solidFill>
          </a:ln>
        </p:spPr>
        <p:style>
          <a:lnRef idx="2">
            <a:schemeClr val="accent1"/>
          </a:lnRef>
          <a:fillRef idx="0">
            <a:schemeClr val="accent1"/>
          </a:fillRef>
          <a:effectRef idx="1">
            <a:schemeClr val="accent1"/>
          </a:effectRef>
          <a:fontRef idx="minor">
            <a:schemeClr val="tx1"/>
          </a:fontRef>
        </p:style>
      </p:cxnSp>
      <p:sp>
        <p:nvSpPr>
          <p:cNvPr id="20" name="Rounded Rectangle 19"/>
          <p:cNvSpPr/>
          <p:nvPr/>
        </p:nvSpPr>
        <p:spPr>
          <a:xfrm>
            <a:off x="914400" y="4470725"/>
            <a:ext cx="1508760" cy="502920"/>
          </a:xfrm>
          <a:prstGeom prst="roundRect">
            <a:avLst/>
          </a:prstGeom>
          <a:solidFill>
            <a:srgbClr val="132D4F"/>
          </a:solidFill>
          <a:ln w="12700">
            <a:solidFill>
              <a:srgbClr val="D6B6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1078992" y="4589597"/>
            <a:ext cx="1188720" cy="228600"/>
          </a:xfrm>
          <a:prstGeom prst="rect">
            <a:avLst/>
          </a:prstGeom>
          <a:noFill/>
        </p:spPr>
        <p:txBody>
          <a:bodyPr wrap="square" lIns="18288" tIns="18288" rIns="18288" bIns="18288">
            <a:spAutoFit/>
          </a:bodyPr>
          <a:lstStyle/>
          <a:p>
            <a:pPr algn="ctr">
              <a:defRPr sz="1300" b="1">
                <a:solidFill>
                  <a:srgbClr val="D6B66A"/>
                </a:solidFill>
                <a:latin typeface="Microsoft YaHei"/>
              </a:defRPr>
            </a:pPr>
            <a:r>
              <a:t>2028–2032</a:t>
            </a:r>
          </a:p>
        </p:txBody>
      </p:sp>
      <p:sp>
        <p:nvSpPr>
          <p:cNvPr id="22" name="TextBox 21"/>
          <p:cNvSpPr txBox="1"/>
          <p:nvPr/>
        </p:nvSpPr>
        <p:spPr>
          <a:xfrm>
            <a:off x="2743200" y="4583450"/>
            <a:ext cx="8138160" cy="221599"/>
          </a:xfrm>
          <a:prstGeom prst="rect">
            <a:avLst/>
          </a:prstGeom>
          <a:noFill/>
        </p:spPr>
        <p:txBody>
          <a:bodyPr wrap="square" lIns="18288" tIns="18288" rIns="18288" bIns="18288">
            <a:spAutoFit/>
          </a:bodyPr>
          <a:lstStyle/>
          <a:p>
            <a:pPr>
              <a:defRPr sz="1400" b="0">
                <a:solidFill>
                  <a:srgbClr val="DDE8F7"/>
                </a:solidFill>
                <a:latin typeface="Microsoft YaHei"/>
              </a:defRPr>
            </a:pPr>
            <a:r>
              <a:rPr lang="en-US" sz="1200" dirty="0">
                <a:latin typeface="Arial"/>
              </a:rPr>
              <a:t>Launch the first Huaven Cities and open Civilizational Spaces for public experience.</a:t>
            </a:r>
            <a:endParaRPr sz="1200" dirty="0"/>
          </a:p>
        </p:txBody>
      </p:sp>
      <p:cxnSp>
        <p:nvCxnSpPr>
          <p:cNvPr id="23" name="Connector 22"/>
          <p:cNvCxnSpPr/>
          <p:nvPr/>
        </p:nvCxnSpPr>
        <p:spPr>
          <a:xfrm>
            <a:off x="1664208" y="5001077"/>
            <a:ext cx="0" cy="310896"/>
          </a:xfrm>
          <a:prstGeom prst="line">
            <a:avLst/>
          </a:prstGeom>
          <a:ln w="15240">
            <a:solidFill>
              <a:srgbClr val="D6B66A"/>
            </a:solidFill>
          </a:ln>
        </p:spPr>
        <p:style>
          <a:lnRef idx="2">
            <a:schemeClr val="accent1"/>
          </a:lnRef>
          <a:fillRef idx="0">
            <a:schemeClr val="accent1"/>
          </a:fillRef>
          <a:effectRef idx="1">
            <a:schemeClr val="accent1"/>
          </a:effectRef>
          <a:fontRef idx="minor">
            <a:schemeClr val="tx1"/>
          </a:fontRef>
        </p:style>
      </p:cxnSp>
      <p:sp>
        <p:nvSpPr>
          <p:cNvPr id="24" name="Rounded Rectangle 23"/>
          <p:cNvSpPr/>
          <p:nvPr/>
        </p:nvSpPr>
        <p:spPr>
          <a:xfrm>
            <a:off x="914400" y="5339404"/>
            <a:ext cx="1508760" cy="502920"/>
          </a:xfrm>
          <a:prstGeom prst="roundRect">
            <a:avLst/>
          </a:prstGeom>
          <a:solidFill>
            <a:srgbClr val="132D4F"/>
          </a:solidFill>
          <a:ln w="12700">
            <a:solidFill>
              <a:srgbClr val="D6B6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1078992" y="5458276"/>
            <a:ext cx="1188720" cy="236988"/>
          </a:xfrm>
          <a:prstGeom prst="rect">
            <a:avLst/>
          </a:prstGeom>
          <a:noFill/>
        </p:spPr>
        <p:txBody>
          <a:bodyPr wrap="square" lIns="18288" tIns="18288" rIns="18288" bIns="18288">
            <a:spAutoFit/>
          </a:bodyPr>
          <a:lstStyle/>
          <a:p>
            <a:pPr algn="ctr">
              <a:defRPr sz="1300" b="1">
                <a:solidFill>
                  <a:srgbClr val="D6B66A"/>
                </a:solidFill>
                <a:latin typeface="Microsoft YaHei"/>
              </a:defRPr>
            </a:pPr>
            <a:r>
              <a:rPr dirty="0" smtClean="0"/>
              <a:t>2030–20</a:t>
            </a:r>
            <a:r>
              <a:rPr lang="en-US" dirty="0" smtClean="0"/>
              <a:t>36</a:t>
            </a:r>
            <a:endParaRPr dirty="0"/>
          </a:p>
        </p:txBody>
      </p:sp>
      <p:sp>
        <p:nvSpPr>
          <p:cNvPr id="26" name="TextBox 25"/>
          <p:cNvSpPr txBox="1"/>
          <p:nvPr/>
        </p:nvSpPr>
        <p:spPr>
          <a:xfrm>
            <a:off x="2743200" y="5452129"/>
            <a:ext cx="8138160" cy="221599"/>
          </a:xfrm>
          <a:prstGeom prst="rect">
            <a:avLst/>
          </a:prstGeom>
          <a:noFill/>
        </p:spPr>
        <p:txBody>
          <a:bodyPr wrap="square" lIns="18288" tIns="18288" rIns="18288" bIns="18288">
            <a:spAutoFit/>
          </a:bodyPr>
          <a:lstStyle/>
          <a:p>
            <a:pPr>
              <a:defRPr sz="1400" b="0">
                <a:solidFill>
                  <a:srgbClr val="DDE8F7"/>
                </a:solidFill>
                <a:latin typeface="Microsoft YaHei"/>
              </a:defRPr>
            </a:pPr>
            <a:r>
              <a:rPr lang="en-US" sz="1200" dirty="0">
                <a:latin typeface="微软雅黑" panose="020B0503020204020204" pitchFamily="34" charset="-122"/>
                <a:ea typeface="微软雅黑" panose="020B0503020204020204" pitchFamily="34" charset="-122"/>
              </a:rPr>
              <a:t>Complete all 18 major hub nodes, expand to 36 hubs, and operate a mature global civilizational network.</a:t>
            </a:r>
            <a:endParaRPr sz="1200" dirty="0">
              <a:latin typeface="微软雅黑" panose="020B0503020204020204" pitchFamily="34" charset="-122"/>
              <a:ea typeface="微软雅黑" panose="020B0503020204020204" pitchFamily="34" charset="-122"/>
            </a:endParaRPr>
          </a:p>
        </p:txBody>
      </p:sp>
      <p:sp>
        <p:nvSpPr>
          <p:cNvPr id="28" name="TextBox 27"/>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9" name="TextBox 28"/>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34</a:t>
            </a:r>
            <a:endParaRPr dirty="0"/>
          </a:p>
        </p:txBody>
      </p:sp>
      <p:sp>
        <p:nvSpPr>
          <p:cNvPr id="30"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7" name="图片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6"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5" name="Rounded Rectangle 13"/>
          <p:cNvSpPr/>
          <p:nvPr/>
        </p:nvSpPr>
        <p:spPr>
          <a:xfrm>
            <a:off x="8979615" y="1966727"/>
            <a:ext cx="2690445" cy="3600000"/>
          </a:xfrm>
          <a:prstGeom prst="roundRect">
            <a:avLst/>
          </a:prstGeom>
          <a:solidFill>
            <a:srgbClr val="0D121E">
              <a:alpha val="5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Rounded Rectangle 13"/>
          <p:cNvSpPr/>
          <p:nvPr/>
        </p:nvSpPr>
        <p:spPr>
          <a:xfrm>
            <a:off x="6169370" y="1975841"/>
            <a:ext cx="2690445" cy="3600000"/>
          </a:xfrm>
          <a:prstGeom prst="roundRect">
            <a:avLst/>
          </a:prstGeom>
          <a:solidFill>
            <a:srgbClr val="0D121E">
              <a:alpha val="5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Rounded Rectangle 13"/>
          <p:cNvSpPr/>
          <p:nvPr/>
        </p:nvSpPr>
        <p:spPr>
          <a:xfrm>
            <a:off x="3359125" y="1969802"/>
            <a:ext cx="2690445" cy="3600000"/>
          </a:xfrm>
          <a:prstGeom prst="roundRect">
            <a:avLst/>
          </a:prstGeom>
          <a:solidFill>
            <a:srgbClr val="0D121E">
              <a:alpha val="5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ounded Rectangle 13"/>
          <p:cNvSpPr/>
          <p:nvPr/>
        </p:nvSpPr>
        <p:spPr>
          <a:xfrm>
            <a:off x="537821" y="1969802"/>
            <a:ext cx="2690445" cy="3600000"/>
          </a:xfrm>
          <a:prstGeom prst="roundRect">
            <a:avLst/>
          </a:prstGeom>
          <a:solidFill>
            <a:srgbClr val="0D121E">
              <a:alpha val="5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ectangle 15"/>
          <p:cNvSpPr/>
          <p:nvPr/>
        </p:nvSpPr>
        <p:spPr>
          <a:xfrm>
            <a:off x="621668" y="2351689"/>
            <a:ext cx="45719" cy="288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Rectangle 15"/>
          <p:cNvSpPr/>
          <p:nvPr/>
        </p:nvSpPr>
        <p:spPr>
          <a:xfrm>
            <a:off x="3445651" y="2357728"/>
            <a:ext cx="45719" cy="2880000"/>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Rectangle 15"/>
          <p:cNvSpPr/>
          <p:nvPr/>
        </p:nvSpPr>
        <p:spPr>
          <a:xfrm>
            <a:off x="6251095" y="2357728"/>
            <a:ext cx="45719" cy="2880000"/>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Rectangle 15"/>
          <p:cNvSpPr/>
          <p:nvPr/>
        </p:nvSpPr>
        <p:spPr>
          <a:xfrm>
            <a:off x="9062933" y="2357728"/>
            <a:ext cx="45719" cy="2880000"/>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658368"/>
            <a:ext cx="10881360" cy="329321"/>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1900" b="1" dirty="0">
                <a:latin typeface="微软雅黑" panose="020B0503020204020204" pitchFamily="34" charset="-122"/>
                <a:ea typeface="微软雅黑" panose="020B0503020204020204" pitchFamily="34" charset="-122"/>
              </a:rPr>
              <a:t>Current launch needs: funding, development, team building and resource connections</a:t>
            </a:r>
            <a:endParaRPr sz="19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1048268" cy="175433"/>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900" dirty="0">
                <a:latin typeface="微软雅黑" panose="020B0503020204020204" pitchFamily="34" charset="-122"/>
                <a:ea typeface="微软雅黑" panose="020B0503020204020204" pitchFamily="34" charset="-122"/>
              </a:rPr>
              <a:t>Use launch funding to complete the initial loop of credibility building, platform prototype, core team and agency cooperation system, then implement prototype nodes and global layout step by step.</a:t>
            </a:r>
            <a:endParaRPr sz="900" dirty="0">
              <a:latin typeface="微软雅黑" panose="020B0503020204020204" pitchFamily="34" charset="-122"/>
              <a:ea typeface="微软雅黑" panose="020B0503020204020204" pitchFamily="34" charset="-122"/>
            </a:endParaRPr>
          </a:p>
        </p:txBody>
      </p:sp>
      <p:sp>
        <p:nvSpPr>
          <p:cNvPr id="22" name="TextBox 21"/>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3" name="TextBox 22"/>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35</a:t>
            </a:r>
            <a:endParaRPr dirty="0"/>
          </a:p>
        </p:txBody>
      </p:sp>
      <p:sp>
        <p:nvSpPr>
          <p:cNvPr id="24"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5" name="TextBox 14"/>
          <p:cNvSpPr txBox="1"/>
          <p:nvPr/>
        </p:nvSpPr>
        <p:spPr>
          <a:xfrm>
            <a:off x="817116" y="2154282"/>
            <a:ext cx="2172384" cy="231923"/>
          </a:xfrm>
          <a:prstGeom prst="rect">
            <a:avLst/>
          </a:prstGeom>
          <a:noFill/>
        </p:spPr>
        <p:txBody>
          <a:bodyPr wrap="square" lIns="27432" tIns="27432" rIns="27432" bIns="27432" anchor="t">
            <a:spAutoFit/>
          </a:bodyPr>
          <a:lstStyle/>
          <a:p>
            <a:r>
              <a:rPr lang="en-US" altLang="zh-CN" sz="1147" b="1" dirty="0">
                <a:solidFill>
                  <a:srgbClr val="D6B66A"/>
                </a:solidFill>
                <a:latin typeface="微软雅黑" panose="020B0503020204020204" pitchFamily="34" charset="-122"/>
                <a:ea typeface="微软雅黑" panose="020B0503020204020204" pitchFamily="34" charset="-122"/>
              </a:rPr>
              <a:t>1. Startup Funding</a:t>
            </a:r>
            <a:endParaRPr sz="1400" b="1" dirty="0">
              <a:solidFill>
                <a:srgbClr val="D6B66A"/>
              </a:solidFill>
              <a:latin typeface="微软雅黑" panose="020B0503020204020204" pitchFamily="34" charset="-122"/>
              <a:ea typeface="微软雅黑" panose="020B0503020204020204" pitchFamily="34" charset="-122"/>
            </a:endParaRPr>
          </a:p>
        </p:txBody>
      </p:sp>
      <p:sp>
        <p:nvSpPr>
          <p:cNvPr id="39" name="TextBox 12"/>
          <p:cNvSpPr txBox="1"/>
          <p:nvPr/>
        </p:nvSpPr>
        <p:spPr>
          <a:xfrm>
            <a:off x="817115" y="2504042"/>
            <a:ext cx="2273791" cy="280692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solidFill>
                  <a:srgbClr val="D6B66A"/>
                </a:solidFill>
                <a:latin typeface="微软雅黑" panose="020B0503020204020204" pitchFamily="34" charset="-122"/>
                <a:ea typeface="微软雅黑" panose="020B0503020204020204" pitchFamily="34" charset="-122"/>
              </a:rPr>
              <a:t>Initial Launch: </a:t>
            </a:r>
            <a:r>
              <a:rPr lang="en-US" altLang="zh-CN" sz="1000" dirty="0" smtClean="0">
                <a:solidFill>
                  <a:srgbClr val="D6B66A"/>
                </a:solidFill>
                <a:latin typeface="微软雅黑" panose="020B0503020204020204" pitchFamily="34" charset="-122"/>
                <a:ea typeface="微软雅黑" panose="020B0503020204020204" pitchFamily="34" charset="-122"/>
              </a:rPr>
              <a:t>US$20M–50M</a:t>
            </a:r>
          </a:p>
          <a:p>
            <a:pPr>
              <a:lnSpc>
                <a:spcPct val="150000"/>
              </a:lnSpc>
              <a:defRPr sz="1180" b="0">
                <a:solidFill>
                  <a:srgbClr val="DDE8F7"/>
                </a:solidFill>
                <a:latin typeface="Microsoft YaHei"/>
              </a:defRPr>
            </a:pPr>
            <a:r>
              <a:rPr lang="en-US" altLang="zh-CN" sz="1000" dirty="0" smtClean="0">
                <a:solidFill>
                  <a:srgbClr val="D6B66A"/>
                </a:solidFill>
                <a:latin typeface="微软雅黑" panose="020B0503020204020204" pitchFamily="34" charset="-122"/>
                <a:ea typeface="微软雅黑" panose="020B0503020204020204" pitchFamily="34" charset="-122"/>
              </a:rPr>
              <a:t>Fast </a:t>
            </a:r>
            <a:r>
              <a:rPr lang="en-US" altLang="zh-CN" sz="1000" dirty="0">
                <a:solidFill>
                  <a:srgbClr val="D6B66A"/>
                </a:solidFill>
                <a:latin typeface="微软雅黑" panose="020B0503020204020204" pitchFamily="34" charset="-122"/>
                <a:ea typeface="微软雅黑" panose="020B0503020204020204" pitchFamily="34" charset="-122"/>
              </a:rPr>
              <a:t>Launch: </a:t>
            </a:r>
            <a:r>
              <a:rPr lang="en-US" altLang="zh-CN" sz="1000" dirty="0" smtClean="0">
                <a:solidFill>
                  <a:srgbClr val="D6B66A"/>
                </a:solidFill>
                <a:latin typeface="微软雅黑" panose="020B0503020204020204" pitchFamily="34" charset="-122"/>
                <a:ea typeface="微软雅黑" panose="020B0503020204020204" pitchFamily="34" charset="-122"/>
              </a:rPr>
              <a:t>US$50M–100M</a:t>
            </a:r>
          </a:p>
          <a:p>
            <a:pPr>
              <a:lnSpc>
                <a:spcPct val="150000"/>
              </a:lnSpc>
              <a:defRPr sz="1180" b="0">
                <a:solidFill>
                  <a:srgbClr val="DDE8F7"/>
                </a:solidFill>
                <a:latin typeface="Microsoft YaHei"/>
              </a:defRPr>
            </a:pPr>
            <a:r>
              <a:rPr lang="en-US" altLang="zh-CN" sz="1000" dirty="0" smtClean="0">
                <a:solidFill>
                  <a:schemeClr val="bg1"/>
                </a:solidFill>
                <a:latin typeface="微软雅黑" panose="020B0503020204020204" pitchFamily="34" charset="-122"/>
                <a:ea typeface="微软雅黑" panose="020B0503020204020204" pitchFamily="34" charset="-122"/>
              </a:rPr>
              <a:t>Complete </a:t>
            </a:r>
            <a:r>
              <a:rPr lang="en-US" altLang="zh-CN" sz="1000" dirty="0">
                <a:solidFill>
                  <a:schemeClr val="bg1"/>
                </a:solidFill>
                <a:latin typeface="微软雅黑" panose="020B0503020204020204" pitchFamily="34" charset="-122"/>
                <a:ea typeface="微软雅黑" panose="020B0503020204020204" pitchFamily="34" charset="-122"/>
              </a:rPr>
              <a:t>the platform website, tool prototypes, cooperation materials and core team; complete the 108 inscriptions, the global “Ten Thousand Seals and Ten Thousand Chapters” campaign, and the Nine Unique Civilizational Long Scrolls; establish the global agency system, confirm the 18 hub nodes, and connect strategic investment.</a:t>
            </a:r>
            <a:endParaRPr lang="en-US" altLang="zh-CN" sz="1000" dirty="0" smtClean="0">
              <a:latin typeface="微软雅黑" panose="020B0503020204020204" pitchFamily="34" charset="-122"/>
              <a:ea typeface="微软雅黑" panose="020B0503020204020204" pitchFamily="34" charset="-122"/>
            </a:endParaRPr>
          </a:p>
        </p:txBody>
      </p:sp>
      <p:sp>
        <p:nvSpPr>
          <p:cNvPr id="41" name="TextBox 14"/>
          <p:cNvSpPr txBox="1"/>
          <p:nvPr/>
        </p:nvSpPr>
        <p:spPr>
          <a:xfrm>
            <a:off x="3642702" y="2154281"/>
            <a:ext cx="2276843" cy="209288"/>
          </a:xfrm>
          <a:prstGeom prst="rect">
            <a:avLst/>
          </a:prstGeom>
          <a:noFill/>
        </p:spPr>
        <p:txBody>
          <a:bodyPr wrap="square" lIns="27432" tIns="27432" rIns="27432" bIns="27432" anchor="t">
            <a:spAutoFit/>
          </a:bodyPr>
          <a:lstStyle/>
          <a:p>
            <a:r>
              <a:rPr lang="en-US" altLang="zh-CN" sz="1000" b="1" dirty="0">
                <a:solidFill>
                  <a:srgbClr val="D6B66A"/>
                </a:solidFill>
                <a:latin typeface="微软雅黑" panose="020B0503020204020204" pitchFamily="34" charset="-122"/>
                <a:ea typeface="微软雅黑" panose="020B0503020204020204" pitchFamily="34" charset="-122"/>
              </a:rPr>
              <a:t>2. Global Campaigns &amp; Core Team</a:t>
            </a:r>
            <a:endParaRPr sz="1000" b="1" dirty="0">
              <a:solidFill>
                <a:srgbClr val="D6B66A"/>
              </a:solidFill>
              <a:latin typeface="微软雅黑" panose="020B0503020204020204" pitchFamily="34" charset="-122"/>
              <a:ea typeface="微软雅黑" panose="020B0503020204020204" pitchFamily="34" charset="-122"/>
            </a:endParaRPr>
          </a:p>
        </p:txBody>
      </p:sp>
      <p:sp>
        <p:nvSpPr>
          <p:cNvPr id="42" name="TextBox 14"/>
          <p:cNvSpPr txBox="1"/>
          <p:nvPr/>
        </p:nvSpPr>
        <p:spPr>
          <a:xfrm>
            <a:off x="6448147" y="2154282"/>
            <a:ext cx="2170800" cy="231923"/>
          </a:xfrm>
          <a:prstGeom prst="rect">
            <a:avLst/>
          </a:prstGeom>
          <a:noFill/>
        </p:spPr>
        <p:txBody>
          <a:bodyPr wrap="square" lIns="27432" tIns="27432" rIns="27432" bIns="27432" anchor="t">
            <a:spAutoFit/>
          </a:bodyPr>
          <a:lstStyle/>
          <a:p>
            <a:r>
              <a:rPr lang="en-US" altLang="zh-CN" sz="1147" b="1" dirty="0">
                <a:solidFill>
                  <a:srgbClr val="D6B66A"/>
                </a:solidFill>
                <a:latin typeface="微软雅黑" panose="020B0503020204020204" pitchFamily="34" charset="-122"/>
                <a:ea typeface="微软雅黑" panose="020B0503020204020204" pitchFamily="34" charset="-122"/>
              </a:rPr>
              <a:t>3. Platform Development</a:t>
            </a:r>
            <a:endParaRPr sz="1400" b="1" dirty="0">
              <a:solidFill>
                <a:srgbClr val="D6B66A"/>
              </a:solidFill>
              <a:latin typeface="微软雅黑" panose="020B0503020204020204" pitchFamily="34" charset="-122"/>
              <a:ea typeface="微软雅黑" panose="020B0503020204020204" pitchFamily="34" charset="-122"/>
            </a:endParaRPr>
          </a:p>
        </p:txBody>
      </p:sp>
      <p:sp>
        <p:nvSpPr>
          <p:cNvPr id="43" name="TextBox 14"/>
          <p:cNvSpPr txBox="1"/>
          <p:nvPr/>
        </p:nvSpPr>
        <p:spPr>
          <a:xfrm>
            <a:off x="9303956" y="2159387"/>
            <a:ext cx="2170800" cy="240066"/>
          </a:xfrm>
          <a:prstGeom prst="rect">
            <a:avLst/>
          </a:prstGeom>
          <a:noFill/>
        </p:spPr>
        <p:txBody>
          <a:bodyPr wrap="square" lIns="27432" tIns="27432" rIns="27432" bIns="27432" anchor="t">
            <a:spAutoFit/>
          </a:bodyPr>
          <a:lstStyle/>
          <a:p>
            <a:r>
              <a:rPr lang="en-US" altLang="zh-CN" sz="1200" b="1" dirty="0" smtClean="0">
                <a:solidFill>
                  <a:srgbClr val="D6B66A"/>
                </a:solidFill>
                <a:latin typeface="微软雅黑" panose="020B0503020204020204" pitchFamily="34" charset="-122"/>
                <a:ea typeface="微软雅黑" panose="020B0503020204020204" pitchFamily="34" charset="-122"/>
              </a:rPr>
              <a:t>4. resource connection</a:t>
            </a:r>
            <a:endParaRPr sz="1200" b="1" dirty="0">
              <a:solidFill>
                <a:srgbClr val="D6B66A"/>
              </a:solidFill>
              <a:latin typeface="微软雅黑" panose="020B0503020204020204" pitchFamily="34" charset="-122"/>
              <a:ea typeface="微软雅黑" panose="020B0503020204020204" pitchFamily="34" charset="-122"/>
            </a:endParaRPr>
          </a:p>
        </p:txBody>
      </p:sp>
      <p:sp>
        <p:nvSpPr>
          <p:cNvPr id="44" name="TextBox 12"/>
          <p:cNvSpPr txBox="1"/>
          <p:nvPr/>
        </p:nvSpPr>
        <p:spPr>
          <a:xfrm>
            <a:off x="3642702" y="2506824"/>
            <a:ext cx="2170800" cy="2318070"/>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Prepare and launch the 108 Inscriptions and “Ten Thousand Seals and Ten Thousand Chapters” global campaigns to raise worldwide visibility</a:t>
            </a:r>
            <a:r>
              <a:rPr lang="en-US" altLang="zh-CN" sz="1000" dirty="0" smtClean="0">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altLang="zh-CN" sz="1000" dirty="0" smtClean="0">
                <a:latin typeface="微软雅黑" panose="020B0503020204020204" pitchFamily="34" charset="-122"/>
                <a:ea typeface="微软雅黑" panose="020B0503020204020204" pitchFamily="34" charset="-122"/>
              </a:rPr>
              <a:t>Build </a:t>
            </a:r>
            <a:r>
              <a:rPr lang="en-US" altLang="zh-CN" sz="1000" dirty="0">
                <a:latin typeface="微软雅黑" panose="020B0503020204020204" pitchFamily="34" charset="-122"/>
                <a:ea typeface="微软雅黑" panose="020B0503020204020204" pitchFamily="34" charset="-122"/>
              </a:rPr>
              <a:t>core teams across technology, product, content, financing, business, design, communications, operations, and management.</a:t>
            </a:r>
            <a:endParaRPr lang="en-US" altLang="zh-CN" sz="1000" dirty="0" smtClean="0">
              <a:latin typeface="微软雅黑" panose="020B0503020204020204" pitchFamily="34" charset="-122"/>
              <a:ea typeface="微软雅黑" panose="020B0503020204020204" pitchFamily="34" charset="-122"/>
            </a:endParaRPr>
          </a:p>
        </p:txBody>
      </p:sp>
      <p:sp>
        <p:nvSpPr>
          <p:cNvPr id="45" name="TextBox 12"/>
          <p:cNvSpPr txBox="1"/>
          <p:nvPr/>
        </p:nvSpPr>
        <p:spPr>
          <a:xfrm>
            <a:off x="6448147" y="2509947"/>
            <a:ext cx="2170800" cy="1600438"/>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Build the official website and platform prototype, including the content library, question bank, resource library, task system, agency management, node information system, and AI tool prototypes.</a:t>
            </a:r>
            <a:endParaRPr lang="en-US" altLang="zh-CN" sz="1200" dirty="0" smtClean="0">
              <a:latin typeface="微软雅黑" panose="020B0503020204020204" pitchFamily="34" charset="-122"/>
              <a:ea typeface="微软雅黑" panose="020B0503020204020204" pitchFamily="34" charset="-122"/>
            </a:endParaRPr>
          </a:p>
        </p:txBody>
      </p:sp>
      <p:sp>
        <p:nvSpPr>
          <p:cNvPr id="32" name="TextBox 12"/>
          <p:cNvSpPr txBox="1"/>
          <p:nvPr/>
        </p:nvSpPr>
        <p:spPr>
          <a:xfrm>
            <a:off x="9262698" y="2509947"/>
            <a:ext cx="2170800" cy="1827616"/>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84" dirty="0">
                <a:latin typeface="微软雅黑" panose="020B0503020204020204" pitchFamily="34" charset="-122"/>
                <a:ea typeface="微软雅黑" panose="020B0503020204020204" pitchFamily="34" charset="-122"/>
              </a:rPr>
              <a:t>Connect investors, entrepreneurs, family offices, HNWIs, overseas Chinese resources, technology partners, agents, and node investment partners to build the first pipeline of funding, agency, technology, and node-development leads.</a:t>
            </a:r>
            <a:endParaRPr lang="en-US" altLang="zh-CN" sz="1200" dirty="0" smtClean="0">
              <a:latin typeface="微软雅黑" panose="020B0503020204020204" pitchFamily="34" charset="-122"/>
              <a:ea typeface="微软雅黑" panose="020B0503020204020204" pitchFamily="34" charset="-122"/>
            </a:endParaRPr>
          </a:p>
        </p:txBody>
      </p:sp>
      <p:sp>
        <p:nvSpPr>
          <p:cNvPr id="34" name="TextBox 3"/>
          <p:cNvSpPr txBox="1"/>
          <p:nvPr/>
        </p:nvSpPr>
        <p:spPr>
          <a:xfrm>
            <a:off x="594360" y="5854472"/>
            <a:ext cx="11048268" cy="267766"/>
          </a:xfrm>
          <a:prstGeom prst="rect">
            <a:avLst/>
          </a:prstGeom>
          <a:noFill/>
        </p:spPr>
        <p:txBody>
          <a:bodyPr wrap="square" lIns="18288" tIns="18288" rIns="18288" bIns="18288">
            <a:spAutoFit/>
          </a:bodyPr>
          <a:lstStyle/>
          <a:p>
            <a:pPr algn="ctr">
              <a:defRPr sz="1500" b="0">
                <a:solidFill>
                  <a:srgbClr val="D6B66A"/>
                </a:solidFill>
                <a:latin typeface="Microsoft YaHei"/>
              </a:defRPr>
            </a:pPr>
            <a:r>
              <a:rPr lang="zh-CN" altLang="en-US" sz="1230" dirty="0">
                <a:latin typeface="微软雅黑" panose="020B0503020204020204" pitchFamily="34" charset="-122"/>
                <a:ea typeface="微软雅黑" panose="020B0503020204020204" pitchFamily="34" charset="-122"/>
              </a:rPr>
              <a:t>Launch needs: funding, global activities, platform development, team and resource connections.</a:t>
            </a:r>
            <a:endParaRPr sz="1600" dirty="0">
              <a:latin typeface="微软雅黑" panose="020B0503020204020204" pitchFamily="34" charset="-122"/>
              <a:ea typeface="微软雅黑" panose="020B0503020204020204" pitchFamily="34" charset="-122"/>
            </a:endParaRPr>
          </a:p>
        </p:txBody>
      </p:sp>
      <p:sp>
        <p:nvSpPr>
          <p:cNvPr id="33"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397008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513987"/>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Three types of partners currently sought</a:t>
            </a:r>
            <a:endParaRPr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21599"/>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200" dirty="0">
                <a:latin typeface="微软雅黑" panose="020B0503020204020204" pitchFamily="34" charset="-122"/>
                <a:ea typeface="微软雅黑" panose="020B0503020204020204" pitchFamily="34" charset="-122"/>
              </a:rPr>
              <a:t>At this stage we need not spectators, but people who can bring resources, raise capital, implement development and keep advancing the work.</a:t>
            </a:r>
            <a:endParaRPr sz="1200" dirty="0">
              <a:latin typeface="微软雅黑" panose="020B0503020204020204" pitchFamily="34" charset="-122"/>
              <a:ea typeface="微软雅黑" panose="020B0503020204020204" pitchFamily="34" charset="-122"/>
            </a:endParaRPr>
          </a:p>
        </p:txBody>
      </p:sp>
      <p:sp>
        <p:nvSpPr>
          <p:cNvPr id="25" name="TextBox 24"/>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6" name="TextBox 25"/>
          <p:cNvSpPr txBox="1"/>
          <p:nvPr/>
        </p:nvSpPr>
        <p:spPr>
          <a:xfrm>
            <a:off x="11495649"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36</a:t>
            </a:r>
            <a:endParaRPr dirty="0"/>
          </a:p>
        </p:txBody>
      </p:sp>
      <p:sp>
        <p:nvSpPr>
          <p:cNvPr id="27"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4" name="图片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3" name="Rounded Rectangle 13"/>
          <p:cNvSpPr/>
          <p:nvPr/>
        </p:nvSpPr>
        <p:spPr>
          <a:xfrm>
            <a:off x="537820" y="1969802"/>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15"/>
          <p:cNvSpPr/>
          <p:nvPr/>
        </p:nvSpPr>
        <p:spPr>
          <a:xfrm>
            <a:off x="719639" y="2187650"/>
            <a:ext cx="45719" cy="3164304"/>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14"/>
          <p:cNvSpPr txBox="1"/>
          <p:nvPr/>
        </p:nvSpPr>
        <p:spPr>
          <a:xfrm>
            <a:off x="981791" y="2169088"/>
            <a:ext cx="2829115" cy="286232"/>
          </a:xfrm>
          <a:prstGeom prst="rect">
            <a:avLst/>
          </a:prstGeom>
          <a:noFill/>
        </p:spPr>
        <p:txBody>
          <a:bodyPr wrap="square" lIns="27432" tIns="27432" rIns="27432" bIns="27432" anchor="t">
            <a:spAutoFit/>
          </a:bodyPr>
          <a:lstStyle/>
          <a:p>
            <a:r>
              <a:rPr lang="en-US" altLang="zh-CN" sz="1500" b="1" dirty="0">
                <a:solidFill>
                  <a:srgbClr val="D6B66A"/>
                </a:solidFill>
                <a:latin typeface="微软雅黑" panose="020B0503020204020204" pitchFamily="34" charset="-122"/>
                <a:ea typeface="微软雅黑" panose="020B0503020204020204" pitchFamily="34" charset="-122"/>
              </a:rPr>
              <a:t>1. Project Agents</a:t>
            </a:r>
            <a:endParaRPr sz="1500" b="1" dirty="0">
              <a:solidFill>
                <a:srgbClr val="D6B66A"/>
              </a:solidFill>
              <a:latin typeface="微软雅黑" panose="020B0503020204020204" pitchFamily="34" charset="-122"/>
              <a:ea typeface="微软雅黑" panose="020B0503020204020204" pitchFamily="34" charset="-122"/>
            </a:endParaRPr>
          </a:p>
        </p:txBody>
      </p:sp>
      <p:sp>
        <p:nvSpPr>
          <p:cNvPr id="37" name="TextBox 12"/>
          <p:cNvSpPr txBox="1"/>
          <p:nvPr/>
        </p:nvSpPr>
        <p:spPr>
          <a:xfrm>
            <a:off x="981791" y="2543920"/>
            <a:ext cx="2829115" cy="280692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Project agents connect investors, entrepreneurs, family offices, HNWIs, overseas Chinese resources, and potential partners. They are long-term resource connectors within the global node network, creating sustainable cooperation channels and revenue sources through investment, city resources, corporate resources, and regional partnerships</a:t>
            </a:r>
            <a:r>
              <a:rPr lang="en-US" altLang="zh-CN" sz="1000" dirty="0" smtClean="0">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endParaRPr lang="en-US" altLang="zh-CN" sz="1000" dirty="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r>
              <a:rPr lang="en-US" altLang="zh-CN" sz="1000" dirty="0">
                <a:solidFill>
                  <a:srgbClr val="D6B66A"/>
                </a:solidFill>
                <a:latin typeface="微软雅黑" panose="020B0503020204020204" pitchFamily="34" charset="-122"/>
                <a:ea typeface="微软雅黑" panose="020B0503020204020204" pitchFamily="34" charset="-122"/>
              </a:rPr>
              <a:t>Core Value: Moving the project into high-value resource networks</a:t>
            </a:r>
            <a:endParaRPr lang="en-US" altLang="zh-CN" sz="1000" dirty="0" smtClean="0">
              <a:solidFill>
                <a:srgbClr val="D6B66A"/>
              </a:solidFill>
              <a:latin typeface="微软雅黑" panose="020B0503020204020204" pitchFamily="34" charset="-122"/>
              <a:ea typeface="微软雅黑" panose="020B0503020204020204" pitchFamily="34" charset="-122"/>
            </a:endParaRPr>
          </a:p>
        </p:txBody>
      </p:sp>
      <p:sp>
        <p:nvSpPr>
          <p:cNvPr id="38" name="Rounded Rectangle 13"/>
          <p:cNvSpPr/>
          <p:nvPr/>
        </p:nvSpPr>
        <p:spPr>
          <a:xfrm>
            <a:off x="4256288" y="2014009"/>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15"/>
          <p:cNvSpPr/>
          <p:nvPr/>
        </p:nvSpPr>
        <p:spPr>
          <a:xfrm>
            <a:off x="4449682" y="2197132"/>
            <a:ext cx="45719" cy="3164304"/>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14"/>
          <p:cNvSpPr txBox="1"/>
          <p:nvPr/>
        </p:nvSpPr>
        <p:spPr>
          <a:xfrm>
            <a:off x="4700259" y="2213295"/>
            <a:ext cx="2829115" cy="286232"/>
          </a:xfrm>
          <a:prstGeom prst="rect">
            <a:avLst/>
          </a:prstGeom>
          <a:noFill/>
        </p:spPr>
        <p:txBody>
          <a:bodyPr wrap="square" lIns="27432" tIns="27432" rIns="27432" bIns="27432" anchor="t">
            <a:spAutoFit/>
          </a:bodyPr>
          <a:lstStyle/>
          <a:p>
            <a:r>
              <a:rPr lang="en-US" altLang="zh-CN" sz="1500" b="1" dirty="0">
                <a:solidFill>
                  <a:srgbClr val="D6B66A"/>
                </a:solidFill>
                <a:latin typeface="微软雅黑" panose="020B0503020204020204" pitchFamily="34" charset="-122"/>
                <a:ea typeface="微软雅黑" panose="020B0503020204020204" pitchFamily="34" charset="-122"/>
              </a:rPr>
              <a:t>2. Node Investment Partners</a:t>
            </a:r>
            <a:endParaRPr sz="1500" b="1" dirty="0">
              <a:solidFill>
                <a:srgbClr val="D6B66A"/>
              </a:solidFill>
              <a:latin typeface="微软雅黑" panose="020B0503020204020204" pitchFamily="34" charset="-122"/>
              <a:ea typeface="微软雅黑" panose="020B0503020204020204" pitchFamily="34" charset="-122"/>
            </a:endParaRPr>
          </a:p>
        </p:txBody>
      </p:sp>
      <p:sp>
        <p:nvSpPr>
          <p:cNvPr id="41" name="TextBox 12"/>
          <p:cNvSpPr txBox="1"/>
          <p:nvPr/>
        </p:nvSpPr>
        <p:spPr>
          <a:xfrm>
            <a:off x="4700259" y="2588127"/>
            <a:ext cx="3058064" cy="280692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Organize regional funding, resources, and partners to move hub nodes from negotiation to implementation: register the node entity, build the local team, connect government, capital and enterprises, secure Huaven City land or spaces, and launch branch nodes, activities, and fund platforms</a:t>
            </a:r>
            <a:r>
              <a:rPr lang="en-US" altLang="zh-CN" sz="1000" dirty="0" smtClean="0">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endParaRPr lang="en-US" altLang="zh-CN" sz="1000" dirty="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endParaRPr lang="en-US" altLang="zh-CN" sz="1000" dirty="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r>
              <a:rPr lang="en-US" altLang="zh-CN" sz="1000" dirty="0" smtClean="0">
                <a:solidFill>
                  <a:srgbClr val="D6B66A"/>
                </a:solidFill>
                <a:latin typeface="微软雅黑" panose="020B0503020204020204" pitchFamily="34" charset="-122"/>
                <a:ea typeface="微软雅黑" panose="020B0503020204020204" pitchFamily="34" charset="-122"/>
              </a:rPr>
              <a:t>Core </a:t>
            </a:r>
            <a:r>
              <a:rPr lang="en-US" altLang="zh-CN" sz="1000" dirty="0">
                <a:solidFill>
                  <a:srgbClr val="D6B66A"/>
                </a:solidFill>
                <a:latin typeface="微软雅黑" panose="020B0503020204020204" pitchFamily="34" charset="-122"/>
                <a:ea typeface="微软雅黑" panose="020B0503020204020204" pitchFamily="34" charset="-122"/>
              </a:rPr>
              <a:t>Value: Spark civilizational hubs across the globe</a:t>
            </a:r>
            <a:endParaRPr lang="en-US" altLang="zh-CN" sz="1000" dirty="0" smtClean="0">
              <a:solidFill>
                <a:srgbClr val="D6B66A"/>
              </a:solidFill>
              <a:latin typeface="微软雅黑" panose="020B0503020204020204" pitchFamily="34" charset="-122"/>
              <a:ea typeface="微软雅黑" panose="020B0503020204020204" pitchFamily="34" charset="-122"/>
            </a:endParaRPr>
          </a:p>
        </p:txBody>
      </p:sp>
      <p:sp>
        <p:nvSpPr>
          <p:cNvPr id="42" name="Rounded Rectangle 13"/>
          <p:cNvSpPr/>
          <p:nvPr/>
        </p:nvSpPr>
        <p:spPr>
          <a:xfrm>
            <a:off x="7974756" y="2010538"/>
            <a:ext cx="3600000" cy="3600000"/>
          </a:xfrm>
          <a:prstGeom prst="roundRect">
            <a:avLst/>
          </a:prstGeom>
          <a:solidFill>
            <a:srgbClr val="0D121E">
              <a:alpha val="80000"/>
            </a:srgbClr>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15"/>
          <p:cNvSpPr/>
          <p:nvPr/>
        </p:nvSpPr>
        <p:spPr>
          <a:xfrm>
            <a:off x="8156575" y="2193661"/>
            <a:ext cx="45719" cy="3164304"/>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TextBox 14"/>
          <p:cNvSpPr txBox="1"/>
          <p:nvPr/>
        </p:nvSpPr>
        <p:spPr>
          <a:xfrm>
            <a:off x="8418727" y="2209824"/>
            <a:ext cx="2829115" cy="286232"/>
          </a:xfrm>
          <a:prstGeom prst="rect">
            <a:avLst/>
          </a:prstGeom>
          <a:noFill/>
        </p:spPr>
        <p:txBody>
          <a:bodyPr wrap="square" lIns="27432" tIns="27432" rIns="27432" bIns="27432" anchor="t">
            <a:spAutoFit/>
          </a:bodyPr>
          <a:lstStyle/>
          <a:p>
            <a:r>
              <a:rPr lang="en-US" altLang="zh-CN" sz="1500" b="1" dirty="0">
                <a:solidFill>
                  <a:srgbClr val="D6B66A"/>
                </a:solidFill>
                <a:latin typeface="微软雅黑" panose="020B0503020204020204" pitchFamily="34" charset="-122"/>
                <a:ea typeface="微软雅黑" panose="020B0503020204020204" pitchFamily="34" charset="-122"/>
              </a:rPr>
              <a:t>3. Executive Partners</a:t>
            </a:r>
            <a:endParaRPr sz="1500" b="1" dirty="0">
              <a:solidFill>
                <a:srgbClr val="D6B66A"/>
              </a:solidFill>
              <a:latin typeface="微软雅黑" panose="020B0503020204020204" pitchFamily="34" charset="-122"/>
              <a:ea typeface="微软雅黑" panose="020B0503020204020204" pitchFamily="34" charset="-122"/>
            </a:endParaRPr>
          </a:p>
        </p:txBody>
      </p:sp>
      <p:sp>
        <p:nvSpPr>
          <p:cNvPr id="45" name="TextBox 12"/>
          <p:cNvSpPr txBox="1"/>
          <p:nvPr/>
        </p:nvSpPr>
        <p:spPr>
          <a:xfrm>
            <a:off x="8418727" y="2584656"/>
            <a:ext cx="2829115" cy="280692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1000" dirty="0">
                <a:latin typeface="微软雅黑" panose="020B0503020204020204" pitchFamily="34" charset="-122"/>
                <a:ea typeface="微软雅黑" panose="020B0503020204020204" pitchFamily="34" charset="-122"/>
              </a:rPr>
              <a:t>Responsible for global team building and daily operations</a:t>
            </a:r>
            <a:r>
              <a:rPr lang="en-US" altLang="zh-CN" sz="1000" dirty="0" smtClean="0">
                <a:latin typeface="微软雅黑" panose="020B0503020204020204" pitchFamily="34" charset="-122"/>
                <a:ea typeface="微软雅黑" panose="020B0503020204020204" pitchFamily="34" charset="-122"/>
              </a:rPr>
              <a:t>.</a:t>
            </a:r>
          </a:p>
          <a:p>
            <a:pPr>
              <a:lnSpc>
                <a:spcPct val="150000"/>
              </a:lnSpc>
              <a:defRPr sz="1180" b="0">
                <a:solidFill>
                  <a:srgbClr val="DDE8F7"/>
                </a:solidFill>
                <a:latin typeface="Microsoft YaHei"/>
              </a:defRPr>
            </a:pPr>
            <a:r>
              <a:rPr lang="en-US" altLang="zh-CN" sz="1000" dirty="0" smtClean="0">
                <a:latin typeface="微软雅黑" panose="020B0503020204020204" pitchFamily="34" charset="-122"/>
                <a:ea typeface="微软雅黑" panose="020B0503020204020204" pitchFamily="34" charset="-122"/>
              </a:rPr>
              <a:t>Financing </a:t>
            </a:r>
            <a:r>
              <a:rPr lang="en-US" altLang="zh-CN" sz="1000" dirty="0">
                <a:latin typeface="微软雅黑" panose="020B0503020204020204" pitchFamily="34" charset="-122"/>
                <a:ea typeface="微软雅黑" panose="020B0503020204020204" pitchFamily="34" charset="-122"/>
              </a:rPr>
              <a:t>| Talent | Technology | Content &amp; Communications | Global Operations | Management &amp; </a:t>
            </a:r>
            <a:r>
              <a:rPr lang="en-US" altLang="zh-CN" sz="1000" dirty="0" smtClean="0">
                <a:latin typeface="微软雅黑" panose="020B0503020204020204" pitchFamily="34" charset="-122"/>
                <a:ea typeface="微软雅黑" panose="020B0503020204020204" pitchFamily="34" charset="-122"/>
              </a:rPr>
              <a:t>Organization</a:t>
            </a:r>
          </a:p>
          <a:p>
            <a:pPr>
              <a:lnSpc>
                <a:spcPct val="150000"/>
              </a:lnSpc>
              <a:defRPr sz="1180" b="0">
                <a:solidFill>
                  <a:srgbClr val="DDE8F7"/>
                </a:solidFill>
                <a:latin typeface="Microsoft YaHei"/>
              </a:defRPr>
            </a:pPr>
            <a:endParaRPr lang="en-US" altLang="zh-CN" sz="1000" dirty="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endParaRPr lang="en-US" altLang="zh-CN" sz="1000" dirty="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endParaRPr lang="en-US" altLang="zh-CN" sz="1000" dirty="0" smtClean="0">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r>
              <a:rPr lang="en-US" altLang="zh-CN" sz="1000" dirty="0" smtClean="0">
                <a:solidFill>
                  <a:srgbClr val="D6B66A"/>
                </a:solidFill>
                <a:latin typeface="微软雅黑" panose="020B0503020204020204" pitchFamily="34" charset="-122"/>
                <a:ea typeface="微软雅黑" panose="020B0503020204020204" pitchFamily="34" charset="-122"/>
              </a:rPr>
              <a:t>Core </a:t>
            </a:r>
            <a:r>
              <a:rPr lang="en-US" altLang="zh-CN" sz="1000" dirty="0">
                <a:solidFill>
                  <a:srgbClr val="D6B66A"/>
                </a:solidFill>
                <a:latin typeface="微软雅黑" panose="020B0503020204020204" pitchFamily="34" charset="-122"/>
                <a:ea typeface="微软雅黑" panose="020B0503020204020204" pitchFamily="34" charset="-122"/>
              </a:rPr>
              <a:t>Value: Breaking a grand vision into actionable daily work.</a:t>
            </a:r>
            <a:endParaRPr lang="en-US" altLang="zh-CN" sz="1000" dirty="0" smtClean="0">
              <a:solidFill>
                <a:srgbClr val="D6B66A"/>
              </a:solidFill>
              <a:latin typeface="微软雅黑" panose="020B0503020204020204" pitchFamily="34" charset="-122"/>
              <a:ea typeface="微软雅黑" panose="020B0503020204020204" pitchFamily="34" charset="-122"/>
            </a:endParaRPr>
          </a:p>
        </p:txBody>
      </p:sp>
      <p:sp>
        <p:nvSpPr>
          <p:cNvPr id="49" name="矩形 48"/>
          <p:cNvSpPr/>
          <p:nvPr/>
        </p:nvSpPr>
        <p:spPr>
          <a:xfrm>
            <a:off x="594360" y="5980421"/>
            <a:ext cx="11109960" cy="338554"/>
          </a:xfrm>
          <a:prstGeom prst="rect">
            <a:avLst/>
          </a:prstGeom>
        </p:spPr>
        <p:txBody>
          <a:bodyPr wrap="square">
            <a:spAutoFit/>
          </a:bodyPr>
          <a:lstStyle/>
          <a:p>
            <a:pPr algn="ctr"/>
            <a:r>
              <a:rPr lang="en-US" altLang="zh-CN" sz="1600" dirty="0">
                <a:solidFill>
                  <a:srgbClr val="D6B66A"/>
                </a:solidFill>
                <a:latin typeface="微软雅黑" panose="020B0503020204020204" pitchFamily="34" charset="-122"/>
                <a:ea typeface="微软雅黑" panose="020B0503020204020204" pitchFamily="34" charset="-122"/>
              </a:rPr>
              <a:t>Early partners are the first igniters who turn the Civilization Initiative from vision into reality.</a:t>
            </a:r>
            <a:endParaRPr lang="zh-CN" altLang="en-US" sz="1600" dirty="0">
              <a:solidFill>
                <a:srgbClr val="D6B66A"/>
              </a:solidFill>
              <a:latin typeface="微软雅黑" panose="020B0503020204020204" pitchFamily="34" charset="-122"/>
              <a:ea typeface="微软雅黑" panose="020B0503020204020204" pitchFamily="34" charset="-122"/>
            </a:endParaRPr>
          </a:p>
        </p:txBody>
      </p:sp>
      <p:sp>
        <p:nvSpPr>
          <p:cNvPr id="46"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7" name="Rounded Rectangle 7"/>
          <p:cNvSpPr/>
          <p:nvPr/>
        </p:nvSpPr>
        <p:spPr>
          <a:xfrm>
            <a:off x="621792" y="3120681"/>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ounded Rectangle 7"/>
          <p:cNvSpPr/>
          <p:nvPr/>
        </p:nvSpPr>
        <p:spPr>
          <a:xfrm>
            <a:off x="8207436" y="1892885"/>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ounded Rectangle 7"/>
          <p:cNvSpPr/>
          <p:nvPr/>
        </p:nvSpPr>
        <p:spPr>
          <a:xfrm>
            <a:off x="10081440" y="3120681"/>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7"/>
          <p:cNvSpPr/>
          <p:nvPr/>
        </p:nvSpPr>
        <p:spPr>
          <a:xfrm>
            <a:off x="10081440" y="1872646"/>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658368"/>
            <a:ext cx="10881360" cy="594360"/>
          </a:xfrm>
          <a:prstGeom prst="rect">
            <a:avLst/>
          </a:prstGeom>
          <a:noFill/>
        </p:spPr>
        <p:txBody>
          <a:bodyPr wrap="square" lIns="18288" tIns="18288" rIns="18288" bIns="18288">
            <a:spAutoFit/>
          </a:bodyPr>
          <a:lstStyle/>
          <a:p>
            <a:pPr algn="l">
              <a:defRPr sz="3100" b="1">
                <a:solidFill>
                  <a:srgbClr val="FFFFFF"/>
                </a:solidFill>
                <a:latin typeface="Microsoft YaHei"/>
              </a:defRPr>
            </a:pPr>
            <a:r>
              <a:rPr dirty="0" err="1">
                <a:latin typeface="Arial"/>
              </a:rPr>
              <a:t>Cooperation Advancement Process</a:t>
            </a:r>
            <a:endParaRPr dirty="0"/>
          </a:p>
        </p:txBody>
      </p:sp>
      <p:sp>
        <p:nvSpPr>
          <p:cNvPr id="4" name="TextBox 3"/>
          <p:cNvSpPr txBox="1"/>
          <p:nvPr/>
        </p:nvSpPr>
        <p:spPr>
          <a:xfrm>
            <a:off x="621792" y="1234440"/>
            <a:ext cx="10515600" cy="267766"/>
          </a:xfrm>
          <a:prstGeom prst="rect">
            <a:avLst/>
          </a:prstGeom>
          <a:noFill/>
        </p:spPr>
        <p:txBody>
          <a:bodyPr wrap="square" lIns="18288" tIns="18288" rIns="18288" bIns="18288">
            <a:spAutoFit/>
          </a:bodyPr>
          <a:lstStyle/>
          <a:p>
            <a:pPr>
              <a:defRPr sz="1500" b="0">
                <a:solidFill>
                  <a:srgbClr val="D6B66A"/>
                </a:solidFill>
                <a:latin typeface="Microsoft YaHei"/>
              </a:defRPr>
            </a:pPr>
            <a:r>
              <a:rPr lang="zh-CN" altLang="en-US" sz="1230" dirty="0">
                <a:latin typeface="微软雅黑" panose="020B0503020204020204" pitchFamily="34" charset="-122"/>
                <a:ea typeface="微软雅黑" panose="020B0503020204020204" pitchFamily="34" charset="-122"/>
              </a:rPr>
              <a:t>From initial communication to signed co-construction, use a clear process to bring resources, capital, nodes and execution teams into place.</a:t>
            </a:r>
            <a:endParaRPr dirty="0">
              <a:latin typeface="微软雅黑" panose="020B0503020204020204" pitchFamily="34" charset="-122"/>
              <a:ea typeface="微软雅黑" panose="020B0503020204020204" pitchFamily="34" charset="-122"/>
            </a:endParaRPr>
          </a:p>
        </p:txBody>
      </p:sp>
      <p:sp>
        <p:nvSpPr>
          <p:cNvPr id="8" name="Rounded Rectangle 7"/>
          <p:cNvSpPr/>
          <p:nvPr/>
        </p:nvSpPr>
        <p:spPr>
          <a:xfrm>
            <a:off x="2516767" y="1867927"/>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854438" y="3534492"/>
            <a:ext cx="972254" cy="221599"/>
          </a:xfrm>
          <a:prstGeom prst="rect">
            <a:avLst/>
          </a:prstGeom>
          <a:noFill/>
        </p:spPr>
        <p:txBody>
          <a:bodyPr wrap="square" lIns="18288" tIns="18288" rIns="18288" bIns="18288">
            <a:spAutoFit/>
          </a:bodyPr>
          <a:lstStyle/>
          <a:p>
            <a:pPr algn="ctr">
              <a:defRPr sz="1400" b="1">
                <a:solidFill>
                  <a:srgbClr val="FFFFFF"/>
                </a:solidFill>
                <a:latin typeface="Microsoft YaHei"/>
              </a:defRPr>
            </a:pPr>
            <a:endParaRPr sz="1200" dirty="0">
              <a:latin typeface="微软雅黑" panose="020B0503020204020204" pitchFamily="34" charset="-122"/>
              <a:ea typeface="微软雅黑" panose="020B0503020204020204" pitchFamily="34" charset="-122"/>
            </a:endParaRPr>
          </a:p>
        </p:txBody>
      </p:sp>
      <p:sp>
        <p:nvSpPr>
          <p:cNvPr id="29" name="TextBox 28"/>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0" name="TextBox 29"/>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37</a:t>
            </a:r>
            <a:endParaRPr dirty="0"/>
          </a:p>
        </p:txBody>
      </p:sp>
      <p:sp>
        <p:nvSpPr>
          <p:cNvPr id="31"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8" name="图片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9" name="Rounded Rectangle 7"/>
          <p:cNvSpPr/>
          <p:nvPr/>
        </p:nvSpPr>
        <p:spPr>
          <a:xfrm>
            <a:off x="2516767" y="4373435"/>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ounded Rectangle 7"/>
          <p:cNvSpPr/>
          <p:nvPr/>
        </p:nvSpPr>
        <p:spPr>
          <a:xfrm>
            <a:off x="4411742" y="3120681"/>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ounded Rectangle 7"/>
          <p:cNvSpPr/>
          <p:nvPr/>
        </p:nvSpPr>
        <p:spPr>
          <a:xfrm>
            <a:off x="2516767" y="3120681"/>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ounded Rectangle 7"/>
          <p:cNvSpPr/>
          <p:nvPr/>
        </p:nvSpPr>
        <p:spPr>
          <a:xfrm>
            <a:off x="6306717" y="3120912"/>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ounded Rectangle 7"/>
          <p:cNvSpPr/>
          <p:nvPr/>
        </p:nvSpPr>
        <p:spPr>
          <a:xfrm>
            <a:off x="8201692" y="3120681"/>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ounded Rectangle 7"/>
          <p:cNvSpPr/>
          <p:nvPr/>
        </p:nvSpPr>
        <p:spPr>
          <a:xfrm>
            <a:off x="4411742" y="1883576"/>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ounded Rectangle 7"/>
          <p:cNvSpPr/>
          <p:nvPr/>
        </p:nvSpPr>
        <p:spPr>
          <a:xfrm>
            <a:off x="4411742" y="4378189"/>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ounded Rectangle 7"/>
          <p:cNvSpPr/>
          <p:nvPr/>
        </p:nvSpPr>
        <p:spPr>
          <a:xfrm>
            <a:off x="6306717" y="1883576"/>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ounded Rectangle 7"/>
          <p:cNvSpPr/>
          <p:nvPr/>
        </p:nvSpPr>
        <p:spPr>
          <a:xfrm>
            <a:off x="6286404" y="4373435"/>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ounded Rectangle 7"/>
          <p:cNvSpPr/>
          <p:nvPr/>
        </p:nvSpPr>
        <p:spPr>
          <a:xfrm>
            <a:off x="8201692" y="4378189"/>
            <a:ext cx="1440000" cy="108000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右箭头 1"/>
          <p:cNvSpPr/>
          <p:nvPr/>
        </p:nvSpPr>
        <p:spPr>
          <a:xfrm>
            <a:off x="3956767" y="2245489"/>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3" name="右箭头 52"/>
          <p:cNvSpPr/>
          <p:nvPr/>
        </p:nvSpPr>
        <p:spPr>
          <a:xfrm>
            <a:off x="3949154" y="3503889"/>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4" name="右箭头 53"/>
          <p:cNvSpPr/>
          <p:nvPr/>
        </p:nvSpPr>
        <p:spPr>
          <a:xfrm>
            <a:off x="3971524" y="4759798"/>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5" name="右箭头 54"/>
          <p:cNvSpPr/>
          <p:nvPr/>
        </p:nvSpPr>
        <p:spPr>
          <a:xfrm>
            <a:off x="2072282" y="3527067"/>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6" name="右箭头 55"/>
          <p:cNvSpPr/>
          <p:nvPr/>
        </p:nvSpPr>
        <p:spPr>
          <a:xfrm>
            <a:off x="5866969" y="3527067"/>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7" name="右箭头 56"/>
          <p:cNvSpPr/>
          <p:nvPr/>
        </p:nvSpPr>
        <p:spPr>
          <a:xfrm>
            <a:off x="5856705" y="2266784"/>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8" name="右箭头 57"/>
          <p:cNvSpPr/>
          <p:nvPr/>
        </p:nvSpPr>
        <p:spPr>
          <a:xfrm>
            <a:off x="5856705" y="4759798"/>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9" name="右箭头 58"/>
          <p:cNvSpPr/>
          <p:nvPr/>
        </p:nvSpPr>
        <p:spPr>
          <a:xfrm>
            <a:off x="7752461" y="2276093"/>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60" name="右箭头 59"/>
          <p:cNvSpPr/>
          <p:nvPr/>
        </p:nvSpPr>
        <p:spPr>
          <a:xfrm>
            <a:off x="9654463" y="2277161"/>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61" name="右箭头 60"/>
          <p:cNvSpPr/>
          <p:nvPr/>
        </p:nvSpPr>
        <p:spPr>
          <a:xfrm>
            <a:off x="7737979" y="3518602"/>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62" name="右箭头 61"/>
          <p:cNvSpPr/>
          <p:nvPr/>
        </p:nvSpPr>
        <p:spPr>
          <a:xfrm>
            <a:off x="7736560" y="4759798"/>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63" name="右箭头 62"/>
          <p:cNvSpPr/>
          <p:nvPr/>
        </p:nvSpPr>
        <p:spPr>
          <a:xfrm>
            <a:off x="9649144" y="3521712"/>
            <a:ext cx="454975" cy="313584"/>
          </a:xfrm>
          <a:prstGeom prst="rightArrow">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65" name="TextBox 12"/>
          <p:cNvSpPr txBox="1"/>
          <p:nvPr/>
        </p:nvSpPr>
        <p:spPr>
          <a:xfrm>
            <a:off x="751532" y="3475338"/>
            <a:ext cx="1186301" cy="281295"/>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zh-CN" altLang="en-US" sz="1200" dirty="0" smtClean="0">
                <a:latin typeface="微软雅黑" panose="020B0503020204020204" pitchFamily="34" charset="-122"/>
                <a:ea typeface="微软雅黑" panose="020B0503020204020204" pitchFamily="34" charset="-122"/>
              </a:rPr>
              <a:t>Contact Us</a:t>
            </a:r>
            <a:endParaRPr lang="zh-CN" altLang="en-US" sz="1200" dirty="0">
              <a:latin typeface="微软雅黑" panose="020B0503020204020204" pitchFamily="34" charset="-122"/>
              <a:ea typeface="微软雅黑" panose="020B0503020204020204" pitchFamily="34" charset="-122"/>
            </a:endParaRPr>
          </a:p>
        </p:txBody>
      </p:sp>
      <p:sp>
        <p:nvSpPr>
          <p:cNvPr id="66" name="TextBox 12"/>
          <p:cNvSpPr txBox="1"/>
          <p:nvPr/>
        </p:nvSpPr>
        <p:spPr>
          <a:xfrm>
            <a:off x="2643616" y="2046403"/>
            <a:ext cx="1186301" cy="590931"/>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Agency </a:t>
            </a:r>
            <a:r>
              <a:rPr lang="en-US" altLang="zh-CN" sz="800" b="1" dirty="0" err="1" smtClean="0">
                <a:solidFill>
                  <a:srgbClr val="D6B66A"/>
                </a:solidFill>
                <a:latin typeface="微软雅黑" panose="020B0503020204020204" pitchFamily="34" charset="-122"/>
                <a:ea typeface="微软雅黑" panose="020B0503020204020204" pitchFamily="34" charset="-122"/>
              </a:rPr>
              <a:t>IntentConfirm</a:t>
            </a:r>
            <a:endParaRPr lang="en-US" altLang="zh-CN" sz="800" b="1" dirty="0" smtClean="0">
              <a:solidFill>
                <a:srgbClr val="D6B66A"/>
              </a:solidFill>
              <a:latin typeface="微软雅黑" panose="020B0503020204020204" pitchFamily="34" charset="-122"/>
              <a:ea typeface="微软雅黑" panose="020B0503020204020204" pitchFamily="34" charset="-122"/>
            </a:endParaRP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 </a:t>
            </a:r>
            <a:r>
              <a:rPr lang="en-US" altLang="zh-CN" sz="800" dirty="0">
                <a:solidFill>
                  <a:schemeClr val="bg1"/>
                </a:solidFill>
                <a:latin typeface="微软雅黑" panose="020B0503020204020204" pitchFamily="34" charset="-122"/>
                <a:ea typeface="微软雅黑" panose="020B0503020204020204" pitchFamily="34" charset="-122"/>
              </a:rPr>
              <a:t>connectable resources and agency intent.</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64" name="TextBox 12"/>
          <p:cNvSpPr txBox="1"/>
          <p:nvPr/>
        </p:nvSpPr>
        <p:spPr>
          <a:xfrm>
            <a:off x="4523752" y="2048761"/>
            <a:ext cx="1186301" cy="77559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Agency </a:t>
            </a:r>
            <a:r>
              <a:rPr lang="en-US" altLang="zh-CN" sz="800" b="1" dirty="0" smtClean="0">
                <a:solidFill>
                  <a:srgbClr val="D6B66A"/>
                </a:solidFill>
                <a:latin typeface="微软雅黑" panose="020B0503020204020204" pitchFamily="34" charset="-122"/>
                <a:ea typeface="微软雅黑" panose="020B0503020204020204" pitchFamily="34" charset="-122"/>
              </a:rPr>
              <a:t>Confirmation</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Define </a:t>
            </a:r>
            <a:r>
              <a:rPr lang="en-US" altLang="zh-CN" sz="800" dirty="0">
                <a:solidFill>
                  <a:schemeClr val="bg1"/>
                </a:solidFill>
                <a:latin typeface="微软雅黑" panose="020B0503020204020204" pitchFamily="34" charset="-122"/>
                <a:ea typeface="微软雅黑" panose="020B0503020204020204" pitchFamily="34" charset="-122"/>
              </a:rPr>
              <a:t>the agency territory and sign the agency agreement.</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67" name="TextBox 12"/>
          <p:cNvSpPr txBox="1"/>
          <p:nvPr/>
        </p:nvSpPr>
        <p:spPr>
          <a:xfrm>
            <a:off x="6424530" y="1954491"/>
            <a:ext cx="1186301" cy="93852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Resource </a:t>
            </a:r>
            <a:r>
              <a:rPr lang="en-US" altLang="zh-CN" sz="800" b="1" dirty="0" smtClean="0">
                <a:solidFill>
                  <a:srgbClr val="D6B66A"/>
                </a:solidFill>
                <a:latin typeface="微软雅黑" panose="020B0503020204020204" pitchFamily="34" charset="-122"/>
                <a:ea typeface="微软雅黑" panose="020B0503020204020204" pitchFamily="34" charset="-122"/>
              </a:rPr>
              <a:t>Connection</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Arrange </a:t>
            </a:r>
            <a:r>
              <a:rPr lang="en-US" altLang="zh-CN" sz="800" dirty="0">
                <a:solidFill>
                  <a:schemeClr val="bg1"/>
                </a:solidFill>
                <a:latin typeface="微软雅黑" panose="020B0503020204020204" pitchFamily="34" charset="-122"/>
                <a:ea typeface="微软雅黑" panose="020B0503020204020204" pitchFamily="34" charset="-122"/>
              </a:rPr>
              <a:t>introductions, meetings, roadshows, and agreement discussions.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68" name="TextBox 12"/>
          <p:cNvSpPr txBox="1"/>
          <p:nvPr/>
        </p:nvSpPr>
        <p:spPr>
          <a:xfrm>
            <a:off x="8328541" y="1960318"/>
            <a:ext cx="1186301" cy="93852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Close </a:t>
            </a:r>
            <a:r>
              <a:rPr lang="en-US" altLang="zh-CN" sz="800" b="1" dirty="0" smtClean="0">
                <a:solidFill>
                  <a:srgbClr val="D6B66A"/>
                </a:solidFill>
                <a:latin typeface="微软雅黑" panose="020B0503020204020204" pitchFamily="34" charset="-122"/>
                <a:ea typeface="微软雅黑" panose="020B0503020204020204" pitchFamily="34" charset="-122"/>
              </a:rPr>
              <a:t>Cooperation</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Facilitate </a:t>
            </a:r>
            <a:r>
              <a:rPr lang="en-US" altLang="zh-CN" sz="800" dirty="0">
                <a:solidFill>
                  <a:schemeClr val="bg1"/>
                </a:solidFill>
                <a:latin typeface="微软雅黑" panose="020B0503020204020204" pitchFamily="34" charset="-122"/>
                <a:ea typeface="微软雅黑" panose="020B0503020204020204" pitchFamily="34" charset="-122"/>
              </a:rPr>
              <a:t>node investment partnership and receive agency rewards.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82" name="TextBox 12"/>
          <p:cNvSpPr txBox="1"/>
          <p:nvPr/>
        </p:nvSpPr>
        <p:spPr>
          <a:xfrm>
            <a:off x="10208289" y="1954491"/>
            <a:ext cx="1186301" cy="93852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smtClean="0">
                <a:solidFill>
                  <a:srgbClr val="D6B66A"/>
                </a:solidFill>
                <a:latin typeface="微软雅黑" panose="020B0503020204020204" pitchFamily="34" charset="-122"/>
                <a:ea typeface="微软雅黑" panose="020B0503020204020204" pitchFamily="34" charset="-122"/>
              </a:rPr>
              <a:t>Follow-Up</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Support </a:t>
            </a:r>
            <a:r>
              <a:rPr lang="en-US" altLang="zh-CN" sz="800" dirty="0">
                <a:solidFill>
                  <a:schemeClr val="bg1"/>
                </a:solidFill>
                <a:latin typeface="微软雅黑" panose="020B0503020204020204" pitchFamily="34" charset="-122"/>
                <a:ea typeface="微软雅黑" panose="020B0503020204020204" pitchFamily="34" charset="-122"/>
              </a:rPr>
              <a:t>ongoing communication between both cooperation parties.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83" name="TextBox 12"/>
          <p:cNvSpPr txBox="1"/>
          <p:nvPr/>
        </p:nvSpPr>
        <p:spPr>
          <a:xfrm>
            <a:off x="2643616" y="3185428"/>
            <a:ext cx="1186301" cy="93852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Investment </a:t>
            </a:r>
            <a:r>
              <a:rPr lang="en-US" altLang="zh-CN" sz="800" b="1" dirty="0" smtClean="0">
                <a:solidFill>
                  <a:srgbClr val="D6B66A"/>
                </a:solidFill>
                <a:latin typeface="微软雅黑" panose="020B0503020204020204" pitchFamily="34" charset="-122"/>
                <a:ea typeface="微软雅黑" panose="020B0503020204020204" pitchFamily="34" charset="-122"/>
              </a:rPr>
              <a:t>Intent</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Confirm </a:t>
            </a:r>
            <a:r>
              <a:rPr lang="en-US" altLang="zh-CN" sz="800" dirty="0">
                <a:solidFill>
                  <a:schemeClr val="bg1"/>
                </a:solidFill>
                <a:latin typeface="微软雅黑" panose="020B0503020204020204" pitchFamily="34" charset="-122"/>
                <a:ea typeface="微软雅黑" panose="020B0503020204020204" pitchFamily="34" charset="-122"/>
              </a:rPr>
              <a:t>the investment city, receive project materials, and discuss agreement terms.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84" name="TextBox 12"/>
          <p:cNvSpPr txBox="1"/>
          <p:nvPr/>
        </p:nvSpPr>
        <p:spPr>
          <a:xfrm>
            <a:off x="4546219" y="3226246"/>
            <a:ext cx="1186301" cy="960263"/>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Agreement </a:t>
            </a:r>
            <a:r>
              <a:rPr lang="en-US" altLang="zh-CN" sz="800" b="1" dirty="0" smtClean="0">
                <a:solidFill>
                  <a:srgbClr val="D6B66A"/>
                </a:solidFill>
                <a:latin typeface="微软雅黑" panose="020B0503020204020204" pitchFamily="34" charset="-122"/>
                <a:ea typeface="微软雅黑" panose="020B0503020204020204" pitchFamily="34" charset="-122"/>
              </a:rPr>
              <a:t>Signing</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Sign </a:t>
            </a:r>
            <a:r>
              <a:rPr lang="en-US" altLang="zh-CN" sz="800" dirty="0">
                <a:solidFill>
                  <a:schemeClr val="bg1"/>
                </a:solidFill>
                <a:latin typeface="微软雅黑" panose="020B0503020204020204" pitchFamily="34" charset="-122"/>
                <a:ea typeface="微软雅黑" panose="020B0503020204020204" pitchFamily="34" charset="-122"/>
              </a:rPr>
              <a:t>the cooperation agreement and carry out the agreed responsibilities.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85" name="TextBox 12"/>
          <p:cNvSpPr txBox="1"/>
          <p:nvPr/>
        </p:nvSpPr>
        <p:spPr>
          <a:xfrm>
            <a:off x="6443658" y="3239026"/>
            <a:ext cx="1186301" cy="84484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700" b="1" dirty="0">
                <a:solidFill>
                  <a:srgbClr val="D6B66A"/>
                </a:solidFill>
                <a:latin typeface="微软雅黑" panose="020B0503020204020204" pitchFamily="34" charset="-122"/>
                <a:ea typeface="微软雅黑" panose="020B0503020204020204" pitchFamily="34" charset="-122"/>
              </a:rPr>
              <a:t>Node Preparation </a:t>
            </a:r>
            <a:r>
              <a:rPr lang="en-US" altLang="zh-CN" sz="700" b="1" dirty="0" smtClean="0">
                <a:solidFill>
                  <a:srgbClr val="D6B66A"/>
                </a:solidFill>
                <a:latin typeface="微软雅黑" panose="020B0503020204020204" pitchFamily="34" charset="-122"/>
                <a:ea typeface="微软雅黑" panose="020B0503020204020204" pitchFamily="34" charset="-122"/>
              </a:rPr>
              <a:t>Launch</a:t>
            </a:r>
          </a:p>
          <a:p>
            <a:pPr>
              <a:lnSpc>
                <a:spcPct val="150000"/>
              </a:lnSpc>
              <a:defRPr sz="1180" b="0">
                <a:solidFill>
                  <a:srgbClr val="DDE8F7"/>
                </a:solidFill>
                <a:latin typeface="Microsoft YaHei"/>
              </a:defRPr>
            </a:pPr>
            <a:r>
              <a:rPr lang="en-US" altLang="zh-CN" sz="700" dirty="0" smtClean="0">
                <a:solidFill>
                  <a:schemeClr val="bg1"/>
                </a:solidFill>
                <a:latin typeface="微软雅黑" panose="020B0503020204020204" pitchFamily="34" charset="-122"/>
                <a:ea typeface="微软雅黑" panose="020B0503020204020204" pitchFamily="34" charset="-122"/>
              </a:rPr>
              <a:t>Establish </a:t>
            </a:r>
            <a:r>
              <a:rPr lang="en-US" altLang="zh-CN" sz="700" dirty="0">
                <a:solidFill>
                  <a:schemeClr val="bg1"/>
                </a:solidFill>
                <a:latin typeface="微软雅黑" panose="020B0503020204020204" pitchFamily="34" charset="-122"/>
                <a:ea typeface="微软雅黑" panose="020B0503020204020204" pitchFamily="34" charset="-122"/>
              </a:rPr>
              <a:t>the node entity, create the Civilization Fund, and formulate the node operation plan.</a:t>
            </a:r>
            <a:endParaRPr lang="zh-CN" altLang="en-US" sz="700" dirty="0">
              <a:solidFill>
                <a:schemeClr val="bg1"/>
              </a:solidFill>
              <a:latin typeface="微软雅黑" panose="020B0503020204020204" pitchFamily="34" charset="-122"/>
              <a:ea typeface="微软雅黑" panose="020B0503020204020204" pitchFamily="34" charset="-122"/>
            </a:endParaRPr>
          </a:p>
        </p:txBody>
      </p:sp>
      <p:sp>
        <p:nvSpPr>
          <p:cNvPr id="86" name="TextBox 12"/>
          <p:cNvSpPr txBox="1"/>
          <p:nvPr/>
        </p:nvSpPr>
        <p:spPr>
          <a:xfrm>
            <a:off x="8328541" y="3207421"/>
            <a:ext cx="1186301" cy="93852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Node </a:t>
            </a:r>
            <a:r>
              <a:rPr lang="en-US" altLang="zh-CN" sz="800" b="1" dirty="0" smtClean="0">
                <a:solidFill>
                  <a:srgbClr val="D6B66A"/>
                </a:solidFill>
                <a:latin typeface="微软雅黑" panose="020B0503020204020204" pitchFamily="34" charset="-122"/>
                <a:ea typeface="微软雅黑" panose="020B0503020204020204" pitchFamily="34" charset="-122"/>
              </a:rPr>
              <a:t>Operation</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Build </a:t>
            </a:r>
            <a:r>
              <a:rPr lang="en-US" altLang="zh-CN" sz="800" dirty="0">
                <a:solidFill>
                  <a:schemeClr val="bg1"/>
                </a:solidFill>
                <a:latin typeface="微软雅黑" panose="020B0503020204020204" pitchFamily="34" charset="-122"/>
                <a:ea typeface="微软雅黑" panose="020B0503020204020204" pitchFamily="34" charset="-122"/>
              </a:rPr>
              <a:t>the node team, develop branch nodes, and begin phased normal operations.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87" name="TextBox 12"/>
          <p:cNvSpPr txBox="1"/>
          <p:nvPr/>
        </p:nvSpPr>
        <p:spPr>
          <a:xfrm>
            <a:off x="10208288" y="3188538"/>
            <a:ext cx="1186301" cy="77559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Build Huaven </a:t>
            </a:r>
            <a:r>
              <a:rPr lang="en-US" altLang="zh-CN" sz="800" b="1" dirty="0" smtClean="0">
                <a:solidFill>
                  <a:srgbClr val="D6B66A"/>
                </a:solidFill>
                <a:latin typeface="微软雅黑" panose="020B0503020204020204" pitchFamily="34" charset="-122"/>
                <a:ea typeface="微软雅黑" panose="020B0503020204020204" pitchFamily="34" charset="-122"/>
              </a:rPr>
              <a:t>City</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Invest </a:t>
            </a:r>
            <a:r>
              <a:rPr lang="en-US" altLang="zh-CN" sz="800" dirty="0">
                <a:solidFill>
                  <a:schemeClr val="bg1"/>
                </a:solidFill>
                <a:latin typeface="微软雅黑" panose="020B0503020204020204" pitchFamily="34" charset="-122"/>
                <a:ea typeface="微软雅黑" panose="020B0503020204020204" pitchFamily="34" charset="-122"/>
              </a:rPr>
              <a:t>in Huaven City infrastructure development.</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88" name="TextBox 12"/>
          <p:cNvSpPr txBox="1"/>
          <p:nvPr/>
        </p:nvSpPr>
        <p:spPr>
          <a:xfrm>
            <a:off x="2644488" y="4422636"/>
            <a:ext cx="1186301" cy="93852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Partner </a:t>
            </a:r>
            <a:r>
              <a:rPr lang="en-US" altLang="zh-CN" sz="800" b="1" dirty="0" smtClean="0">
                <a:solidFill>
                  <a:srgbClr val="D6B66A"/>
                </a:solidFill>
                <a:latin typeface="微软雅黑" panose="020B0503020204020204" pitchFamily="34" charset="-122"/>
                <a:ea typeface="微软雅黑" panose="020B0503020204020204" pitchFamily="34" charset="-122"/>
              </a:rPr>
              <a:t>Intent</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Define </a:t>
            </a:r>
            <a:r>
              <a:rPr lang="en-US" altLang="zh-CN" sz="800" dirty="0">
                <a:solidFill>
                  <a:schemeClr val="bg1"/>
                </a:solidFill>
                <a:latin typeface="微软雅黑" panose="020B0503020204020204" pitchFamily="34" charset="-122"/>
                <a:ea typeface="微软雅黑" panose="020B0503020204020204" pitchFamily="34" charset="-122"/>
              </a:rPr>
              <a:t>partner roles based on each party’s capabilities and resources.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89" name="TextBox 12"/>
          <p:cNvSpPr txBox="1"/>
          <p:nvPr/>
        </p:nvSpPr>
        <p:spPr>
          <a:xfrm>
            <a:off x="4539463" y="4479198"/>
            <a:ext cx="1186301" cy="77559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Trial </a:t>
            </a:r>
            <a:r>
              <a:rPr lang="en-US" altLang="zh-CN" sz="800" b="1" dirty="0" smtClean="0">
                <a:solidFill>
                  <a:srgbClr val="D6B66A"/>
                </a:solidFill>
                <a:latin typeface="微软雅黑" panose="020B0503020204020204" pitchFamily="34" charset="-122"/>
                <a:ea typeface="微软雅黑" panose="020B0503020204020204" pitchFamily="34" charset="-122"/>
              </a:rPr>
              <a:t>Cooperation</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Clarify </a:t>
            </a:r>
            <a:r>
              <a:rPr lang="en-US" altLang="zh-CN" sz="800" dirty="0">
                <a:solidFill>
                  <a:schemeClr val="bg1"/>
                </a:solidFill>
                <a:latin typeface="微软雅黑" panose="020B0503020204020204" pitchFamily="34" charset="-122"/>
                <a:ea typeface="微软雅黑" panose="020B0503020204020204" pitchFamily="34" charset="-122"/>
              </a:rPr>
              <a:t>phased tasks and establish mutual working alignment.</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90" name="TextBox 12"/>
          <p:cNvSpPr txBox="1"/>
          <p:nvPr/>
        </p:nvSpPr>
        <p:spPr>
          <a:xfrm>
            <a:off x="6413253" y="4481058"/>
            <a:ext cx="1186301" cy="871970"/>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Long-Term Role </a:t>
            </a:r>
            <a:r>
              <a:rPr lang="en-US" altLang="zh-CN" sz="800" b="1" dirty="0" smtClean="0">
                <a:solidFill>
                  <a:srgbClr val="D6B66A"/>
                </a:solidFill>
                <a:latin typeface="微软雅黑" panose="020B0503020204020204" pitchFamily="34" charset="-122"/>
                <a:ea typeface="微软雅黑" panose="020B0503020204020204" pitchFamily="34" charset="-122"/>
              </a:rPr>
              <a:t>Confirmation</a:t>
            </a:r>
          </a:p>
          <a:p>
            <a:pPr>
              <a:lnSpc>
                <a:spcPct val="150000"/>
              </a:lnSpc>
              <a:defRPr sz="1180" b="0">
                <a:solidFill>
                  <a:srgbClr val="DDE8F7"/>
                </a:solidFill>
                <a:latin typeface="Microsoft YaHei"/>
              </a:defRPr>
            </a:pPr>
            <a:r>
              <a:rPr lang="en-US" altLang="zh-CN" sz="700" dirty="0" smtClean="0">
                <a:solidFill>
                  <a:schemeClr val="bg1"/>
                </a:solidFill>
                <a:latin typeface="微软雅黑" panose="020B0503020204020204" pitchFamily="34" charset="-122"/>
                <a:ea typeface="微软雅黑" panose="020B0503020204020204" pitchFamily="34" charset="-122"/>
              </a:rPr>
              <a:t>Define </a:t>
            </a:r>
            <a:r>
              <a:rPr lang="en-US" altLang="zh-CN" sz="700" dirty="0">
                <a:solidFill>
                  <a:schemeClr val="bg1"/>
                </a:solidFill>
                <a:latin typeface="微软雅黑" panose="020B0503020204020204" pitchFamily="34" charset="-122"/>
                <a:ea typeface="微软雅黑" panose="020B0503020204020204" pitchFamily="34" charset="-122"/>
              </a:rPr>
              <a:t>the partner’s long-term role based on trial cooperation results.</a:t>
            </a:r>
            <a:endParaRPr lang="zh-CN" altLang="en-US" sz="700" dirty="0">
              <a:solidFill>
                <a:schemeClr val="bg1"/>
              </a:solidFill>
              <a:latin typeface="微软雅黑" panose="020B0503020204020204" pitchFamily="34" charset="-122"/>
              <a:ea typeface="微软雅黑" panose="020B0503020204020204" pitchFamily="34" charset="-122"/>
            </a:endParaRPr>
          </a:p>
        </p:txBody>
      </p:sp>
      <p:sp>
        <p:nvSpPr>
          <p:cNvPr id="91" name="TextBox 12"/>
          <p:cNvSpPr txBox="1"/>
          <p:nvPr/>
        </p:nvSpPr>
        <p:spPr>
          <a:xfrm>
            <a:off x="8328541" y="4452776"/>
            <a:ext cx="1186301" cy="938527"/>
          </a:xfrm>
          <a:prstGeom prst="rect">
            <a:avLst/>
          </a:prstGeom>
          <a:noFill/>
        </p:spPr>
        <p:txBody>
          <a:bodyPr wrap="square" lIns="18288" tIns="18288" rIns="18288" bIns="18288">
            <a:spAutoFit/>
          </a:bodyPr>
          <a:lstStyle/>
          <a:p>
            <a:pPr algn="ctr">
              <a:lnSpc>
                <a:spcPct val="150000"/>
              </a:lnSpc>
              <a:defRPr sz="1180" b="0">
                <a:solidFill>
                  <a:srgbClr val="DDE8F7"/>
                </a:solidFill>
                <a:latin typeface="Microsoft YaHei"/>
              </a:defRPr>
            </a:pPr>
            <a:r>
              <a:rPr lang="en-US" altLang="zh-CN" sz="800" b="1" dirty="0">
                <a:solidFill>
                  <a:srgbClr val="D6B66A"/>
                </a:solidFill>
                <a:latin typeface="微软雅黑" panose="020B0503020204020204" pitchFamily="34" charset="-122"/>
                <a:ea typeface="微软雅黑" panose="020B0503020204020204" pitchFamily="34" charset="-122"/>
              </a:rPr>
              <a:t>Project </a:t>
            </a:r>
            <a:r>
              <a:rPr lang="en-US" altLang="zh-CN" sz="800" b="1" dirty="0" smtClean="0">
                <a:solidFill>
                  <a:srgbClr val="D6B66A"/>
                </a:solidFill>
                <a:latin typeface="微软雅黑" panose="020B0503020204020204" pitchFamily="34" charset="-122"/>
                <a:ea typeface="微软雅黑" panose="020B0503020204020204" pitchFamily="34" charset="-122"/>
              </a:rPr>
              <a:t>Participation</a:t>
            </a:r>
          </a:p>
          <a:p>
            <a:pPr>
              <a:lnSpc>
                <a:spcPct val="150000"/>
              </a:lnSpc>
              <a:defRPr sz="1180" b="0">
                <a:solidFill>
                  <a:srgbClr val="DDE8F7"/>
                </a:solidFill>
                <a:latin typeface="Microsoft YaHei"/>
              </a:defRPr>
            </a:pPr>
            <a:r>
              <a:rPr lang="en-US" altLang="zh-CN" sz="800" dirty="0" smtClean="0">
                <a:solidFill>
                  <a:schemeClr val="bg1"/>
                </a:solidFill>
                <a:latin typeface="微软雅黑" panose="020B0503020204020204" pitchFamily="34" charset="-122"/>
                <a:ea typeface="微软雅黑" panose="020B0503020204020204" pitchFamily="34" charset="-122"/>
              </a:rPr>
              <a:t>Take </a:t>
            </a:r>
            <a:r>
              <a:rPr lang="en-US" altLang="zh-CN" sz="800" dirty="0">
                <a:solidFill>
                  <a:schemeClr val="bg1"/>
                </a:solidFill>
                <a:latin typeface="微软雅黑" panose="020B0503020204020204" pitchFamily="34" charset="-122"/>
                <a:ea typeface="微软雅黑" panose="020B0503020204020204" pitchFamily="34" charset="-122"/>
              </a:rPr>
              <a:t>part in advancing the Civilization Initiative and sharing its outcomes.</a:t>
            </a:r>
            <a:endParaRPr lang="zh-CN" altLang="en-US" sz="800" dirty="0">
              <a:solidFill>
                <a:schemeClr val="bg1"/>
              </a:solidFill>
              <a:latin typeface="微软雅黑" panose="020B0503020204020204" pitchFamily="34" charset="-122"/>
              <a:ea typeface="微软雅黑" panose="020B0503020204020204" pitchFamily="34" charset="-122"/>
            </a:endParaRPr>
          </a:p>
        </p:txBody>
      </p:sp>
      <p:sp>
        <p:nvSpPr>
          <p:cNvPr id="69"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77240" y="914400"/>
            <a:ext cx="6766560" cy="991041"/>
          </a:xfrm>
          <a:prstGeom prst="rect">
            <a:avLst/>
          </a:prstGeom>
          <a:noFill/>
        </p:spPr>
        <p:txBody>
          <a:bodyPr wrap="square" lIns="18288" tIns="18288" rIns="18288" bIns="18288">
            <a:spAutoFit/>
          </a:bodyPr>
          <a:lstStyle/>
          <a:p>
            <a:pPr algn="l">
              <a:defRPr sz="4000" b="1">
                <a:solidFill>
                  <a:srgbClr val="FFFFFF"/>
                </a:solidFill>
                <a:latin typeface="Microsoft YaHei"/>
              </a:defRPr>
            </a:pPr>
            <a:r>
              <a:rPr sz="3100" dirty="0">
                <a:latin typeface="Arial"/>
              </a:rPr>
              <a:t>Invitation to </a:t>
            </a:r>
            <a:endParaRPr lang="en-US" sz="3100" dirty="0" smtClean="0">
              <a:latin typeface="Arial"/>
            </a:endParaRPr>
          </a:p>
          <a:p>
            <a:pPr algn="l">
              <a:defRPr sz="4000" b="1">
                <a:solidFill>
                  <a:srgbClr val="FFFFFF"/>
                </a:solidFill>
                <a:latin typeface="Microsoft YaHei"/>
              </a:defRPr>
            </a:pPr>
            <a:r>
              <a:rPr sz="3100" dirty="0" smtClean="0">
                <a:latin typeface="Arial"/>
              </a:rPr>
              <a:t>the </a:t>
            </a:r>
            <a:r>
              <a:rPr sz="3100" dirty="0">
                <a:latin typeface="Arial"/>
              </a:rPr>
              <a:t>Civilizational Initiative</a:t>
            </a:r>
            <a:endParaRPr sz="3100" dirty="0"/>
          </a:p>
        </p:txBody>
      </p:sp>
      <p:sp>
        <p:nvSpPr>
          <p:cNvPr id="7" name="TextBox 6"/>
          <p:cNvSpPr txBox="1"/>
          <p:nvPr/>
        </p:nvSpPr>
        <p:spPr>
          <a:xfrm>
            <a:off x="804672" y="2349373"/>
            <a:ext cx="6139543" cy="905889"/>
          </a:xfrm>
          <a:prstGeom prst="rect">
            <a:avLst/>
          </a:prstGeom>
          <a:noFill/>
        </p:spPr>
        <p:txBody>
          <a:bodyPr wrap="square" lIns="18288" tIns="18288" rIns="18288" bIns="18288">
            <a:spAutoFit/>
          </a:bodyPr>
          <a:lstStyle/>
          <a:p>
            <a:pPr algn="l">
              <a:lnSpc>
                <a:spcPct val="150000"/>
              </a:lnSpc>
              <a:defRPr sz="2400" b="0">
                <a:solidFill>
                  <a:srgbClr val="DDE8F7"/>
                </a:solidFill>
                <a:latin typeface="Microsoft YaHei"/>
              </a:defRPr>
            </a:pPr>
            <a:r>
              <a:rPr sz="1639" dirty="0" err="1" smtClean="0">
                <a:latin typeface="微软雅黑" panose="020B0503020204020204" pitchFamily="34" charset="-122"/>
                <a:ea typeface="微软雅黑" panose="020B0503020204020204" pitchFamily="34" charset="-122"/>
              </a:rPr>
              <a:t>We are seeking global agency partners, civilizational node initiators and execution partners to jointly complete a civilizational initiative that may influence humanity.</a:t>
            </a:r>
          </a:p>
        </p:txBody>
      </p:sp>
      <p:sp>
        <p:nvSpPr>
          <p:cNvPr id="8" name="Rounded Rectangle 7"/>
          <p:cNvSpPr/>
          <p:nvPr/>
        </p:nvSpPr>
        <p:spPr>
          <a:xfrm>
            <a:off x="7543800" y="2103120"/>
            <a:ext cx="3566160" cy="24688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7708392" y="2267712"/>
            <a:ext cx="54864" cy="2139696"/>
          </a:xfrm>
          <a:prstGeom prst="round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863840" y="2267712"/>
            <a:ext cx="3127248" cy="344710"/>
          </a:xfrm>
          <a:prstGeom prst="rect">
            <a:avLst/>
          </a:prstGeom>
          <a:noFill/>
        </p:spPr>
        <p:txBody>
          <a:bodyPr wrap="square" lIns="18288" tIns="18288" rIns="18288" bIns="18288">
            <a:spAutoFit/>
          </a:bodyPr>
          <a:lstStyle/>
          <a:p>
            <a:pPr algn="l">
              <a:defRPr sz="2000" b="1">
                <a:solidFill>
                  <a:srgbClr val="FFFFFF"/>
                </a:solidFill>
                <a:latin typeface="Microsoft YaHei"/>
              </a:defRPr>
            </a:pPr>
            <a:r>
              <a:rPr lang="zh-CN" altLang="en-US" dirty="0" smtClean="0">
                <a:latin typeface="微软雅黑" panose="020B0503020204020204" pitchFamily="34" charset="-122"/>
                <a:ea typeface="微软雅黑" panose="020B0503020204020204" pitchFamily="34" charset="-122"/>
              </a:rPr>
              <a:t>Cooperation Contact</a:t>
            </a:r>
            <a:endParaRPr dirty="0">
              <a:latin typeface="微软雅黑" panose="020B0503020204020204" pitchFamily="34" charset="-122"/>
              <a:ea typeface="微软雅黑" panose="020B0503020204020204" pitchFamily="34" charset="-122"/>
            </a:endParaRPr>
          </a:p>
        </p:txBody>
      </p:sp>
      <p:sp>
        <p:nvSpPr>
          <p:cNvPr id="11" name="TextBox 10"/>
          <p:cNvSpPr txBox="1"/>
          <p:nvPr/>
        </p:nvSpPr>
        <p:spPr>
          <a:xfrm>
            <a:off x="7863840" y="2769727"/>
            <a:ext cx="3108960" cy="498598"/>
          </a:xfrm>
          <a:prstGeom prst="rect">
            <a:avLst/>
          </a:prstGeom>
          <a:noFill/>
        </p:spPr>
        <p:txBody>
          <a:bodyPr wrap="square" lIns="18288" tIns="18288" rIns="18288" bIns="18288">
            <a:spAutoFit/>
          </a:bodyPr>
          <a:lstStyle/>
          <a:p>
            <a:pPr>
              <a:lnSpc>
                <a:spcPct val="200000"/>
              </a:lnSpc>
              <a:defRPr sz="1500" b="0">
                <a:solidFill>
                  <a:srgbClr val="D9E5F5"/>
                </a:solidFill>
                <a:latin typeface="Microsoft YaHei"/>
              </a:defRPr>
            </a:pPr>
            <a:r>
              <a:rPr lang="en-US" altLang="zh-CN" dirty="0">
                <a:latin typeface="微软雅黑" panose="020B0503020204020204" pitchFamily="34" charset="-122"/>
                <a:ea typeface="微软雅黑" panose="020B0503020204020204" pitchFamily="34" charset="-122"/>
              </a:rPr>
              <a:t>E-mail</a:t>
            </a:r>
            <a:r>
              <a:rPr lang="zh-CN" altLang="en-US" dirty="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info@huaven.org</a:t>
            </a:r>
            <a:endParaRPr dirty="0"/>
          </a:p>
        </p:txBody>
      </p:sp>
      <p:sp>
        <p:nvSpPr>
          <p:cNvPr id="13" name="TextBox 12"/>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14" name="TextBox 13"/>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38</a:t>
            </a:r>
            <a:endParaRPr dirty="0"/>
          </a:p>
        </p:txBody>
      </p:sp>
      <p:sp>
        <p:nvSpPr>
          <p:cNvPr id="15" name="Rectangle 8"/>
          <p:cNvSpPr/>
          <p:nvPr/>
        </p:nvSpPr>
        <p:spPr>
          <a:xfrm>
            <a:off x="3292075" y="2055319"/>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9"/>
          <p:cNvSpPr/>
          <p:nvPr/>
        </p:nvSpPr>
        <p:spPr>
          <a:xfrm>
            <a:off x="4113482" y="2055319"/>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0"/>
          <p:cNvSpPr/>
          <p:nvPr/>
        </p:nvSpPr>
        <p:spPr>
          <a:xfrm>
            <a:off x="2470668" y="2059891"/>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0"/>
          <p:cNvSpPr/>
          <p:nvPr/>
        </p:nvSpPr>
        <p:spPr>
          <a:xfrm>
            <a:off x="822960" y="2066544"/>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0"/>
          <p:cNvSpPr/>
          <p:nvPr/>
        </p:nvSpPr>
        <p:spPr>
          <a:xfrm>
            <a:off x="1649261" y="2066544"/>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21"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sp>
        <p:nvSpPr>
          <p:cNvPr id="5" name="TextBox 4"/>
          <p:cNvSpPr txBox="1"/>
          <p:nvPr/>
        </p:nvSpPr>
        <p:spPr>
          <a:xfrm>
            <a:off x="594360" y="658368"/>
            <a:ext cx="10881360" cy="498598"/>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3000" b="1" dirty="0">
                <a:latin typeface="微软雅黑" panose="020B0503020204020204" pitchFamily="34" charset="-122"/>
                <a:ea typeface="微软雅黑" panose="020B0503020204020204" pitchFamily="34" charset="-122"/>
              </a:rPr>
              <a:t>Human civilization faces five major imbalances</a:t>
            </a:r>
            <a:endParaRPr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600" dirty="0">
                <a:solidFill>
                  <a:srgbClr val="D6B66A"/>
                </a:solidFill>
                <a:latin typeface="微软雅黑" panose="020B0503020204020204" pitchFamily="34" charset="-122"/>
                <a:ea typeface="微软雅黑" panose="020B0503020204020204" pitchFamily="34" charset="-122"/>
              </a:rPr>
              <a:t>These imbalances explain why the Huaven Civilization Initiative is needed.</a:t>
            </a: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4</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ounded Rectangle 12"/>
          <p:cNvSpPr/>
          <p:nvPr/>
        </p:nvSpPr>
        <p:spPr>
          <a:xfrm>
            <a:off x="621792" y="2045699"/>
            <a:ext cx="3657600" cy="1490472"/>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ounded Rectangle 16"/>
          <p:cNvSpPr/>
          <p:nvPr/>
        </p:nvSpPr>
        <p:spPr>
          <a:xfrm>
            <a:off x="4442526" y="2045699"/>
            <a:ext cx="3657600" cy="1490472"/>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16"/>
          <p:cNvSpPr/>
          <p:nvPr/>
        </p:nvSpPr>
        <p:spPr>
          <a:xfrm>
            <a:off x="8263260" y="2056036"/>
            <a:ext cx="3657600" cy="1490472"/>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ounded Rectangle 16"/>
          <p:cNvSpPr/>
          <p:nvPr/>
        </p:nvSpPr>
        <p:spPr>
          <a:xfrm>
            <a:off x="2450592" y="3710139"/>
            <a:ext cx="3657600" cy="1490472"/>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Rounded Rectangle 16"/>
          <p:cNvSpPr/>
          <p:nvPr/>
        </p:nvSpPr>
        <p:spPr>
          <a:xfrm>
            <a:off x="6271326" y="3710139"/>
            <a:ext cx="3657600" cy="1490472"/>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Rectangle 13"/>
          <p:cNvSpPr/>
          <p:nvPr/>
        </p:nvSpPr>
        <p:spPr>
          <a:xfrm>
            <a:off x="735195" y="2133359"/>
            <a:ext cx="27432" cy="1307592"/>
          </a:xfrm>
          <a:prstGeom prst="rect">
            <a:avLst/>
          </a:prstGeom>
          <a:solidFill>
            <a:srgbClr val="3C3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Rectangle 17"/>
          <p:cNvSpPr/>
          <p:nvPr/>
        </p:nvSpPr>
        <p:spPr>
          <a:xfrm>
            <a:off x="4544242" y="2160896"/>
            <a:ext cx="27432" cy="1307592"/>
          </a:xfrm>
          <a:prstGeom prst="rect">
            <a:avLst/>
          </a:prstGeom>
          <a:solidFill>
            <a:srgbClr val="F5F5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Rectangle 21"/>
          <p:cNvSpPr/>
          <p:nvPr/>
        </p:nvSpPr>
        <p:spPr>
          <a:xfrm>
            <a:off x="8359296" y="2147476"/>
            <a:ext cx="27432" cy="1307592"/>
          </a:xfrm>
          <a:prstGeom prst="rect">
            <a:avLst/>
          </a:prstGeom>
          <a:solidFill>
            <a:srgbClr val="0F7B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Rectangle 25"/>
          <p:cNvSpPr/>
          <p:nvPr/>
        </p:nvSpPr>
        <p:spPr>
          <a:xfrm>
            <a:off x="2555847" y="3801579"/>
            <a:ext cx="27432" cy="1307592"/>
          </a:xfrm>
          <a:prstGeom prst="rect">
            <a:avLst/>
          </a:prstGeom>
          <a:solidFill>
            <a:srgbClr val="D8B1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ectangle 29"/>
          <p:cNvSpPr/>
          <p:nvPr/>
        </p:nvSpPr>
        <p:spPr>
          <a:xfrm>
            <a:off x="6369223" y="3801579"/>
            <a:ext cx="27432" cy="1307592"/>
          </a:xfrm>
          <a:prstGeom prst="rect">
            <a:avLst/>
          </a:prstGeom>
          <a:solidFill>
            <a:srgbClr val="E232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TextBox 32"/>
          <p:cNvSpPr txBox="1"/>
          <p:nvPr/>
        </p:nvSpPr>
        <p:spPr>
          <a:xfrm>
            <a:off x="621792" y="5538980"/>
            <a:ext cx="10972800" cy="408445"/>
          </a:xfrm>
          <a:prstGeom prst="rect">
            <a:avLst/>
          </a:prstGeom>
          <a:noFill/>
        </p:spPr>
        <p:txBody>
          <a:bodyPr wrap="square" lIns="27432" tIns="27432" rIns="27432" bIns="27432" anchor="t">
            <a:spAutoFit/>
          </a:bodyPr>
          <a:lstStyle/>
          <a:p>
            <a:pPr algn="ctr"/>
            <a:r>
              <a:rPr sz="1147" b="0" dirty="0">
                <a:solidFill>
                  <a:srgbClr val="D6B66A"/>
                </a:solidFill>
                <a:latin typeface="微软雅黑" panose="020B0503020204020204" pitchFamily="34" charset="-122"/>
                <a:ea typeface="微软雅黑" panose="020B0503020204020204" pitchFamily="34" charset="-122"/>
              </a:rPr>
              <a:t>The Huaven Civilization Initiative is a global response to these imbalances: from observing imbalance to organizing mutual translation; from spatial experience to node collaboration; from civilizational display to civilizational backup.</a:t>
            </a:r>
            <a:endParaRPr sz="1400" b="0" dirty="0">
              <a:solidFill>
                <a:srgbClr val="D6B66A"/>
              </a:solidFill>
              <a:latin typeface="微软雅黑" panose="020B0503020204020204" pitchFamily="34" charset="-122"/>
              <a:ea typeface="微软雅黑" panose="020B0503020204020204" pitchFamily="34" charset="-122"/>
            </a:endParaRPr>
          </a:p>
        </p:txBody>
      </p:sp>
      <p:sp>
        <p:nvSpPr>
          <p:cNvPr id="60" name="TextBox 14"/>
          <p:cNvSpPr txBox="1"/>
          <p:nvPr/>
        </p:nvSpPr>
        <p:spPr>
          <a:xfrm>
            <a:off x="815653" y="2139845"/>
            <a:ext cx="3410712" cy="247760"/>
          </a:xfrm>
          <a:prstGeom prst="rect">
            <a:avLst/>
          </a:prstGeom>
          <a:noFill/>
        </p:spPr>
        <p:txBody>
          <a:bodyPr wrap="square" lIns="27432" tIns="27432" rIns="27432" bIns="27432" anchor="t">
            <a:spAutoFit/>
          </a:bodyPr>
          <a:lstStyle/>
          <a:p>
            <a:pPr algn="l"/>
            <a:r>
              <a:rPr sz="1250" b="1" dirty="0" err="1">
                <a:solidFill>
                  <a:srgbClr val="F5F5F5"/>
                </a:solidFill>
                <a:latin typeface="微软雅黑" panose="020B0503020204020204" pitchFamily="34" charset="-122"/>
                <a:ea typeface="微软雅黑" panose="020B0503020204020204" pitchFamily="34" charset="-122"/>
              </a:rPr>
              <a:t>Imbalance in language and civilizational communication</a:t>
            </a:r>
            <a:endParaRPr sz="1250" b="1" dirty="0">
              <a:solidFill>
                <a:srgbClr val="F5F5F5"/>
              </a:solidFill>
              <a:latin typeface="微软雅黑" panose="020B0503020204020204" pitchFamily="34" charset="-122"/>
              <a:ea typeface="微软雅黑" panose="020B0503020204020204" pitchFamily="34" charset="-122"/>
            </a:endParaRPr>
          </a:p>
        </p:txBody>
      </p:sp>
      <p:sp>
        <p:nvSpPr>
          <p:cNvPr id="61" name="TextBox 15"/>
          <p:cNvSpPr txBox="1"/>
          <p:nvPr/>
        </p:nvSpPr>
        <p:spPr>
          <a:xfrm>
            <a:off x="824337" y="2570254"/>
            <a:ext cx="3410712" cy="434478"/>
          </a:xfrm>
          <a:prstGeom prst="rect">
            <a:avLst/>
          </a:prstGeom>
          <a:noFill/>
        </p:spPr>
        <p:txBody>
          <a:bodyPr wrap="square" lIns="0" tIns="0" rIns="0" bIns="0">
            <a:spAutoFit/>
          </a:bodyPr>
          <a:lstStyle/>
          <a:p>
            <a:pPr algn="l">
              <a:lnSpc>
                <a:spcPct val="150000"/>
              </a:lnSpc>
            </a:pPr>
            <a:r>
              <a:rPr sz="819" dirty="0" err="1">
                <a:solidFill>
                  <a:schemeClr val="accent6">
                    <a:lumMod val="40000"/>
                    <a:lumOff val="60000"/>
                  </a:schemeClr>
                </a:solidFill>
                <a:latin typeface="微软雅黑" panose="020B0503020204020204" pitchFamily="34" charset="-122"/>
                <a:ea typeface="微软雅黑" panose="020B0503020204020204" pitchFamily="34" charset="-122"/>
              </a:rPr>
              <a:t>A few dominant languages hold excessive communication power, leaving many civilizational achievements outside global knowledge circulation.</a:t>
            </a:r>
          </a:p>
        </p:txBody>
      </p:sp>
      <p:sp>
        <p:nvSpPr>
          <p:cNvPr id="62" name="TextBox 18"/>
          <p:cNvSpPr txBox="1"/>
          <p:nvPr/>
        </p:nvSpPr>
        <p:spPr>
          <a:xfrm>
            <a:off x="4632314" y="2133359"/>
            <a:ext cx="3410712" cy="247760"/>
          </a:xfrm>
          <a:prstGeom prst="rect">
            <a:avLst/>
          </a:prstGeom>
          <a:noFill/>
        </p:spPr>
        <p:txBody>
          <a:bodyPr wrap="square" lIns="27432" tIns="27432" rIns="27432" bIns="27432" anchor="t">
            <a:spAutoFit/>
          </a:bodyPr>
          <a:lstStyle/>
          <a:p>
            <a:pPr algn="l"/>
            <a:r>
              <a:rPr sz="1250" b="1" dirty="0" err="1">
                <a:solidFill>
                  <a:srgbClr val="F5F5F5"/>
                </a:solidFill>
                <a:latin typeface="微软雅黑" panose="020B0503020204020204" pitchFamily="34" charset="-122"/>
                <a:ea typeface="微软雅黑" panose="020B0503020204020204" pitchFamily="34" charset="-122"/>
              </a:rPr>
              <a:t>Imbalance between cognitive scale and action capacity</a:t>
            </a:r>
            <a:endParaRPr sz="1250" b="1" dirty="0">
              <a:solidFill>
                <a:srgbClr val="F5F5F5"/>
              </a:solidFill>
              <a:latin typeface="微软雅黑" panose="020B0503020204020204" pitchFamily="34" charset="-122"/>
              <a:ea typeface="微软雅黑" panose="020B0503020204020204" pitchFamily="34" charset="-122"/>
            </a:endParaRPr>
          </a:p>
        </p:txBody>
      </p:sp>
      <p:sp>
        <p:nvSpPr>
          <p:cNvPr id="63" name="TextBox 19"/>
          <p:cNvSpPr txBox="1"/>
          <p:nvPr/>
        </p:nvSpPr>
        <p:spPr>
          <a:xfrm>
            <a:off x="4632314" y="2578349"/>
            <a:ext cx="3410712" cy="461665"/>
          </a:xfrm>
          <a:prstGeom prst="rect">
            <a:avLst/>
          </a:prstGeom>
          <a:noFill/>
        </p:spPr>
        <p:txBody>
          <a:bodyPr wrap="square" lIns="0" tIns="0" rIns="0" bIns="0">
            <a:spAutoFit/>
          </a:bodyPr>
          <a:lstStyle/>
          <a:p>
            <a:pPr algn="l">
              <a:lnSpc>
                <a:spcPct val="150000"/>
              </a:lnSpc>
            </a:pPr>
            <a:r>
              <a:rPr sz="819" dirty="0" err="1" smtClean="0">
                <a:solidFill>
                  <a:schemeClr val="accent6">
                    <a:lumMod val="40000"/>
                    <a:lumOff val="60000"/>
                  </a:schemeClr>
                </a:solidFill>
                <a:latin typeface="微软雅黑" panose="020B0503020204020204" pitchFamily="34" charset="-122"/>
                <a:ea typeface="微软雅黑" panose="020B0503020204020204" pitchFamily="34" charset="-122"/>
              </a:rPr>
              <a:t>Human cognition reaches cosmic scales of roughly 90 billion light-years, while our practical mobility remains constrained to less than one light-second from Earth.</a:t>
            </a:r>
            <a:endParaRPr sz="1000" dirty="0">
              <a:solidFill>
                <a:schemeClr val="accent6">
                  <a:lumMod val="40000"/>
                  <a:lumOff val="60000"/>
                </a:schemeClr>
              </a:solidFill>
              <a:latin typeface="微软雅黑" panose="020B0503020204020204" pitchFamily="34" charset="-122"/>
              <a:ea typeface="微软雅黑" panose="020B0503020204020204" pitchFamily="34" charset="-122"/>
            </a:endParaRPr>
          </a:p>
        </p:txBody>
      </p:sp>
      <p:sp>
        <p:nvSpPr>
          <p:cNvPr id="64" name="TextBox 22"/>
          <p:cNvSpPr txBox="1"/>
          <p:nvPr/>
        </p:nvSpPr>
        <p:spPr>
          <a:xfrm>
            <a:off x="8448438" y="2165446"/>
            <a:ext cx="3410712" cy="247760"/>
          </a:xfrm>
          <a:prstGeom prst="rect">
            <a:avLst/>
          </a:prstGeom>
          <a:noFill/>
        </p:spPr>
        <p:txBody>
          <a:bodyPr wrap="square" lIns="27432" tIns="27432" rIns="27432" bIns="27432" anchor="t">
            <a:spAutoFit/>
          </a:bodyPr>
          <a:lstStyle/>
          <a:p>
            <a:pPr algn="l"/>
            <a:r>
              <a:rPr sz="1250" b="1" dirty="0" err="1">
                <a:solidFill>
                  <a:srgbClr val="F5F5F5"/>
                </a:solidFill>
                <a:latin typeface="微软雅黑" panose="020B0503020204020204" pitchFamily="34" charset="-122"/>
                <a:ea typeface="微软雅黑" panose="020B0503020204020204" pitchFamily="34" charset="-122"/>
              </a:rPr>
              <a:t>Imbalance between resource input and civilizational gaps</a:t>
            </a:r>
            <a:endParaRPr sz="1250" b="1" dirty="0">
              <a:solidFill>
                <a:srgbClr val="F5F5F5"/>
              </a:solidFill>
              <a:latin typeface="微软雅黑" panose="020B0503020204020204" pitchFamily="34" charset="-122"/>
              <a:ea typeface="微软雅黑" panose="020B0503020204020204" pitchFamily="34" charset="-122"/>
            </a:endParaRPr>
          </a:p>
        </p:txBody>
      </p:sp>
      <p:sp>
        <p:nvSpPr>
          <p:cNvPr id="65" name="TextBox 23"/>
          <p:cNvSpPr txBox="1"/>
          <p:nvPr/>
        </p:nvSpPr>
        <p:spPr>
          <a:xfrm>
            <a:off x="8482764" y="2595579"/>
            <a:ext cx="3410712" cy="434478"/>
          </a:xfrm>
          <a:prstGeom prst="rect">
            <a:avLst/>
          </a:prstGeom>
          <a:noFill/>
        </p:spPr>
        <p:txBody>
          <a:bodyPr wrap="square" lIns="0" tIns="0" rIns="0" bIns="0">
            <a:spAutoFit/>
          </a:bodyPr>
          <a:lstStyle/>
          <a:p>
            <a:pPr algn="l">
              <a:lnSpc>
                <a:spcPct val="150000"/>
              </a:lnSpc>
            </a:pPr>
            <a:r>
              <a:rPr sz="819" dirty="0" err="1">
                <a:solidFill>
                  <a:schemeClr val="accent6">
                    <a:lumMod val="40000"/>
                    <a:lumOff val="60000"/>
                  </a:schemeClr>
                </a:solidFill>
                <a:latin typeface="微软雅黑" panose="020B0503020204020204" pitchFamily="34" charset="-122"/>
                <a:ea typeface="微软雅黑" panose="020B0503020204020204" pitchFamily="34" charset="-122"/>
              </a:rPr>
              <a:t>Much talent and capital are trapped in red-ocean competition, while many civilizational gaps remain unfilled.</a:t>
            </a:r>
          </a:p>
        </p:txBody>
      </p:sp>
      <p:sp>
        <p:nvSpPr>
          <p:cNvPr id="66" name="TextBox 26"/>
          <p:cNvSpPr txBox="1"/>
          <p:nvPr/>
        </p:nvSpPr>
        <p:spPr>
          <a:xfrm>
            <a:off x="2624328" y="3786167"/>
            <a:ext cx="3410712" cy="247760"/>
          </a:xfrm>
          <a:prstGeom prst="rect">
            <a:avLst/>
          </a:prstGeom>
          <a:noFill/>
        </p:spPr>
        <p:txBody>
          <a:bodyPr wrap="square" lIns="27432" tIns="27432" rIns="27432" bIns="27432" anchor="t">
            <a:spAutoFit/>
          </a:bodyPr>
          <a:lstStyle/>
          <a:p>
            <a:r>
              <a:rPr lang="zh-CN" altLang="en-US" sz="1250" b="1" dirty="0">
                <a:solidFill>
                  <a:srgbClr val="F5F5F5"/>
                </a:solidFill>
                <a:latin typeface="微软雅黑" panose="020B0503020204020204" pitchFamily="34" charset="-122"/>
                <a:ea typeface="微软雅黑" panose="020B0503020204020204" pitchFamily="34" charset="-122"/>
              </a:rPr>
              <a:t>Imbalance between resource possession and collective evolution</a:t>
            </a:r>
            <a:endParaRPr sz="1250" b="1" dirty="0">
              <a:solidFill>
                <a:srgbClr val="F5F5F5"/>
              </a:solidFill>
              <a:latin typeface="微软雅黑" panose="020B0503020204020204" pitchFamily="34" charset="-122"/>
              <a:ea typeface="微软雅黑" panose="020B0503020204020204" pitchFamily="34" charset="-122"/>
            </a:endParaRPr>
          </a:p>
        </p:txBody>
      </p:sp>
      <p:sp>
        <p:nvSpPr>
          <p:cNvPr id="67" name="TextBox 27"/>
          <p:cNvSpPr txBox="1"/>
          <p:nvPr/>
        </p:nvSpPr>
        <p:spPr>
          <a:xfrm>
            <a:off x="2640379" y="4238136"/>
            <a:ext cx="3410712" cy="434478"/>
          </a:xfrm>
          <a:prstGeom prst="rect">
            <a:avLst/>
          </a:prstGeom>
          <a:noFill/>
        </p:spPr>
        <p:txBody>
          <a:bodyPr wrap="square" lIns="0" tIns="0" rIns="0" bIns="0">
            <a:spAutoFit/>
          </a:bodyPr>
          <a:lstStyle/>
          <a:p>
            <a:pPr>
              <a:lnSpc>
                <a:spcPct val="150000"/>
              </a:lnSpc>
            </a:pPr>
            <a:r>
              <a:rPr lang="zh-CN" altLang="en-US" sz="819" dirty="0">
                <a:solidFill>
                  <a:schemeClr val="accent6">
                    <a:lumMod val="40000"/>
                    <a:lumOff val="60000"/>
                  </a:schemeClr>
                </a:solidFill>
                <a:latin typeface="微软雅黑" panose="020B0503020204020204" pitchFamily="34" charset="-122"/>
                <a:ea typeface="微软雅黑" panose="020B0503020204020204" pitchFamily="34" charset="-122"/>
              </a:rPr>
              <a:t>A minority holds excessive resources, knowledge and opportunities, while the abilities and participation of the majority do not rise in parallel, slowing human progress as a whole.</a:t>
            </a:r>
            <a:endParaRPr sz="1000" dirty="0">
              <a:solidFill>
                <a:schemeClr val="accent6">
                  <a:lumMod val="40000"/>
                  <a:lumOff val="60000"/>
                </a:schemeClr>
              </a:solidFill>
              <a:latin typeface="微软雅黑" panose="020B0503020204020204" pitchFamily="34" charset="-122"/>
              <a:ea typeface="微软雅黑" panose="020B0503020204020204" pitchFamily="34" charset="-122"/>
            </a:endParaRPr>
          </a:p>
        </p:txBody>
      </p:sp>
      <p:sp>
        <p:nvSpPr>
          <p:cNvPr id="68" name="TextBox 30"/>
          <p:cNvSpPr txBox="1"/>
          <p:nvPr/>
        </p:nvSpPr>
        <p:spPr>
          <a:xfrm>
            <a:off x="6457434" y="3805417"/>
            <a:ext cx="3410712" cy="247760"/>
          </a:xfrm>
          <a:prstGeom prst="rect">
            <a:avLst/>
          </a:prstGeom>
          <a:noFill/>
        </p:spPr>
        <p:txBody>
          <a:bodyPr wrap="square" lIns="27432" tIns="27432" rIns="27432" bIns="27432" anchor="t">
            <a:spAutoFit/>
          </a:bodyPr>
          <a:lstStyle/>
          <a:p>
            <a:pPr algn="l"/>
            <a:r>
              <a:rPr sz="1250" b="1" dirty="0" err="1">
                <a:solidFill>
                  <a:srgbClr val="F5F5F5"/>
                </a:solidFill>
                <a:latin typeface="微软雅黑" panose="020B0503020204020204" pitchFamily="34" charset="-122"/>
                <a:ea typeface="微软雅黑" panose="020B0503020204020204" pitchFamily="34" charset="-122"/>
              </a:rPr>
              <a:t>Imbalance between civilizational accumulation and backup</a:t>
            </a:r>
            <a:endParaRPr sz="1250" b="1" dirty="0">
              <a:solidFill>
                <a:srgbClr val="F5F5F5"/>
              </a:solidFill>
              <a:latin typeface="微软雅黑" panose="020B0503020204020204" pitchFamily="34" charset="-122"/>
              <a:ea typeface="微软雅黑" panose="020B0503020204020204" pitchFamily="34" charset="-122"/>
            </a:endParaRPr>
          </a:p>
        </p:txBody>
      </p:sp>
      <p:sp>
        <p:nvSpPr>
          <p:cNvPr id="69" name="TextBox 31"/>
          <p:cNvSpPr txBox="1"/>
          <p:nvPr/>
        </p:nvSpPr>
        <p:spPr>
          <a:xfrm>
            <a:off x="6518214" y="4238136"/>
            <a:ext cx="3410712" cy="434478"/>
          </a:xfrm>
          <a:prstGeom prst="rect">
            <a:avLst/>
          </a:prstGeom>
          <a:noFill/>
        </p:spPr>
        <p:txBody>
          <a:bodyPr wrap="square" lIns="0" tIns="0" rIns="0" bIns="0">
            <a:spAutoFit/>
          </a:bodyPr>
          <a:lstStyle/>
          <a:p>
            <a:pPr algn="l">
              <a:lnSpc>
                <a:spcPct val="150000"/>
              </a:lnSpc>
            </a:pPr>
            <a:r>
              <a:rPr sz="819" dirty="0" err="1">
                <a:solidFill>
                  <a:schemeClr val="accent6">
                    <a:lumMod val="40000"/>
                    <a:lumOff val="60000"/>
                  </a:schemeClr>
                </a:solidFill>
                <a:latin typeface="微软雅黑" panose="020B0503020204020204" pitchFamily="34" charset="-122"/>
                <a:ea typeface="微软雅黑" panose="020B0503020204020204" pitchFamily="34" charset="-122"/>
              </a:rPr>
              <a:t>Civilizational achievements have accumulated massively, but lack systematic backup mechanisms for disasters and restart scenarios.</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1934838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0" name="Rounded Rectangle 29"/>
          <p:cNvSpPr/>
          <p:nvPr/>
        </p:nvSpPr>
        <p:spPr>
          <a:xfrm>
            <a:off x="964692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94360" y="658368"/>
            <a:ext cx="10899648" cy="406265"/>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2400" dirty="0">
                <a:latin typeface="微软雅黑" panose="020B0503020204020204" pitchFamily="34" charset="-122"/>
                <a:ea typeface="微软雅黑" panose="020B0503020204020204" pitchFamily="34" charset="-122"/>
              </a:rPr>
              <a:t>Multi-Dimensional Balanced Observation: From problems to methods</a:t>
            </a:r>
            <a:endParaRPr sz="2400"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312" dirty="0">
                <a:solidFill>
                  <a:srgbClr val="D6B66A"/>
                </a:solidFill>
                <a:latin typeface="微软雅黑" panose="020B0503020204020204" pitchFamily="34" charset="-122"/>
                <a:ea typeface="微软雅黑" panose="020B0503020204020204" pitchFamily="34" charset="-122"/>
              </a:rPr>
              <a:t>Turning large-scale judgments into executable civilizational engineering pathways</a:t>
            </a:r>
          </a:p>
        </p:txBody>
      </p:sp>
      <p:sp>
        <p:nvSpPr>
          <p:cNvPr id="10" name="Rounded Rectangle 9"/>
          <p:cNvSpPr/>
          <p:nvPr/>
        </p:nvSpPr>
        <p:spPr>
          <a:xfrm>
            <a:off x="68580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832104" y="2587752"/>
            <a:ext cx="50292" cy="1911096"/>
          </a:xfrm>
          <a:prstGeom prst="round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978408" y="2521972"/>
            <a:ext cx="1581912" cy="252377"/>
          </a:xfrm>
          <a:prstGeom prst="rect">
            <a:avLst/>
          </a:prstGeom>
          <a:noFill/>
        </p:spPr>
        <p:txBody>
          <a:bodyPr wrap="square" lIns="18288" tIns="18288" rIns="18288" bIns="18288">
            <a:spAutoFit/>
          </a:bodyPr>
          <a:lstStyle/>
          <a:p>
            <a:pPr algn="l">
              <a:defRPr sz="1500" b="1">
                <a:solidFill>
                  <a:srgbClr val="FFFFFF"/>
                </a:solidFill>
                <a:latin typeface="Microsoft YaHei"/>
              </a:defRPr>
            </a:pPr>
            <a:r>
              <a:rPr sz="1400" dirty="0" err="1">
                <a:latin typeface="Arial"/>
              </a:rPr>
              <a:t>Cosmic Scale</a:t>
            </a:r>
            <a:endParaRPr sz="1400" dirty="0"/>
          </a:p>
        </p:txBody>
      </p:sp>
      <p:sp>
        <p:nvSpPr>
          <p:cNvPr id="13" name="TextBox 12"/>
          <p:cNvSpPr txBox="1"/>
          <p:nvPr/>
        </p:nvSpPr>
        <p:spPr>
          <a:xfrm>
            <a:off x="978408" y="2884840"/>
            <a:ext cx="1554480" cy="167443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900" dirty="0" smtClean="0">
                <a:latin typeface="微软雅黑" panose="020B0503020204020204" pitchFamily="34" charset="-122"/>
                <a:ea typeface="微软雅黑" panose="020B0503020204020204" pitchFamily="34" charset="-122"/>
              </a:rPr>
              <a:t>The cosmic macro-scale reminds us of our smallness; the atomic micro-scale reminds us of our roughness. Only by improving capability at both ends can humanity truly advance.</a:t>
            </a:r>
            <a:endParaRPr sz="900" dirty="0">
              <a:latin typeface="微软雅黑" panose="020B0503020204020204" pitchFamily="34" charset="-122"/>
              <a:ea typeface="微软雅黑" panose="020B0503020204020204" pitchFamily="34" charset="-122"/>
            </a:endParaRPr>
          </a:p>
        </p:txBody>
      </p:sp>
      <p:sp>
        <p:nvSpPr>
          <p:cNvPr id="14" name="TextBox 13"/>
          <p:cNvSpPr txBox="1"/>
          <p:nvPr/>
        </p:nvSpPr>
        <p:spPr>
          <a:xfrm>
            <a:off x="2679192" y="3154680"/>
            <a:ext cx="256032" cy="320040"/>
          </a:xfrm>
          <a:prstGeom prst="rect">
            <a:avLst/>
          </a:prstGeom>
          <a:noFill/>
        </p:spPr>
        <p:txBody>
          <a:bodyPr wrap="square" lIns="18288" tIns="18288" rIns="18288" bIns="18288">
            <a:spAutoFit/>
          </a:bodyPr>
          <a:lstStyle/>
          <a:p>
            <a:pPr algn="ctr">
              <a:defRPr sz="2300" b="1">
                <a:solidFill>
                  <a:srgbClr val="D6B66A"/>
                </a:solidFill>
                <a:latin typeface="Microsoft YaHei"/>
              </a:defRPr>
            </a:pPr>
            <a:r>
              <a:t>→</a:t>
            </a:r>
          </a:p>
        </p:txBody>
      </p:sp>
      <p:sp>
        <p:nvSpPr>
          <p:cNvPr id="15" name="Rounded Rectangle 14"/>
          <p:cNvSpPr/>
          <p:nvPr/>
        </p:nvSpPr>
        <p:spPr>
          <a:xfrm>
            <a:off x="292608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3072384" y="2587752"/>
            <a:ext cx="50292" cy="1911096"/>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3122676" y="2521972"/>
            <a:ext cx="1769364" cy="406265"/>
          </a:xfrm>
          <a:prstGeom prst="rect">
            <a:avLst/>
          </a:prstGeom>
          <a:noFill/>
        </p:spPr>
        <p:txBody>
          <a:bodyPr wrap="square" lIns="18288" tIns="18288" rIns="18288" bIns="18288">
            <a:spAutoFit/>
          </a:bodyPr>
          <a:lstStyle/>
          <a:p>
            <a:pPr algn="l">
              <a:defRPr sz="1500" b="1">
                <a:solidFill>
                  <a:srgbClr val="FFFFFF"/>
                </a:solidFill>
                <a:latin typeface="Microsoft YaHei"/>
              </a:defRPr>
            </a:pPr>
            <a:r>
              <a:rPr sz="1200" dirty="0" err="1">
                <a:latin typeface="Arial"/>
              </a:rPr>
              <a:t>Multi-Dimensional Balanced Observation</a:t>
            </a:r>
            <a:endParaRPr sz="1200" dirty="0"/>
          </a:p>
        </p:txBody>
      </p:sp>
      <p:sp>
        <p:nvSpPr>
          <p:cNvPr id="18" name="TextBox 17"/>
          <p:cNvSpPr txBox="1"/>
          <p:nvPr/>
        </p:nvSpPr>
        <p:spPr>
          <a:xfrm>
            <a:off x="3218688" y="2900845"/>
            <a:ext cx="1554480" cy="167443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900" dirty="0">
                <a:latin typeface="微软雅黑" panose="020B0503020204020204" pitchFamily="34" charset="-122"/>
                <a:ea typeface="微软雅黑" panose="020B0503020204020204" pitchFamily="34" charset="-122"/>
              </a:rPr>
              <a:t>Multi-dimensional thinking means examining issues from multiple dimensions, weighing tradeoffs, balancing resources, observing facts and structures, and redirecting resources accordingly.</a:t>
            </a:r>
            <a:endParaRPr sz="900" dirty="0">
              <a:latin typeface="微软雅黑" panose="020B0503020204020204" pitchFamily="34" charset="-122"/>
              <a:ea typeface="微软雅黑" panose="020B0503020204020204" pitchFamily="34" charset="-122"/>
            </a:endParaRPr>
          </a:p>
        </p:txBody>
      </p:sp>
      <p:sp>
        <p:nvSpPr>
          <p:cNvPr id="19" name="TextBox 18"/>
          <p:cNvSpPr txBox="1"/>
          <p:nvPr/>
        </p:nvSpPr>
        <p:spPr>
          <a:xfrm>
            <a:off x="4919472" y="3154680"/>
            <a:ext cx="256032" cy="320040"/>
          </a:xfrm>
          <a:prstGeom prst="rect">
            <a:avLst/>
          </a:prstGeom>
          <a:noFill/>
        </p:spPr>
        <p:txBody>
          <a:bodyPr wrap="square" lIns="18288" tIns="18288" rIns="18288" bIns="18288">
            <a:spAutoFit/>
          </a:bodyPr>
          <a:lstStyle/>
          <a:p>
            <a:pPr algn="ctr">
              <a:defRPr sz="2300" b="1">
                <a:solidFill>
                  <a:srgbClr val="D6B66A"/>
                </a:solidFill>
                <a:latin typeface="Microsoft YaHei"/>
              </a:defRPr>
            </a:pPr>
            <a:r>
              <a:t>→</a:t>
            </a:r>
          </a:p>
        </p:txBody>
      </p:sp>
      <p:sp>
        <p:nvSpPr>
          <p:cNvPr id="20" name="Rounded Rectangle 19"/>
          <p:cNvSpPr/>
          <p:nvPr/>
        </p:nvSpPr>
        <p:spPr>
          <a:xfrm>
            <a:off x="516636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ounded Rectangle 20"/>
          <p:cNvSpPr/>
          <p:nvPr/>
        </p:nvSpPr>
        <p:spPr>
          <a:xfrm>
            <a:off x="9793326" y="2587752"/>
            <a:ext cx="50292" cy="1911096"/>
          </a:xfrm>
          <a:prstGeom prst="round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458968" y="2521972"/>
            <a:ext cx="1581912" cy="406265"/>
          </a:xfrm>
          <a:prstGeom prst="rect">
            <a:avLst/>
          </a:prstGeom>
          <a:noFill/>
        </p:spPr>
        <p:txBody>
          <a:bodyPr wrap="square" lIns="18288" tIns="18288" rIns="18288" bIns="18288">
            <a:spAutoFit/>
          </a:bodyPr>
          <a:lstStyle/>
          <a:p>
            <a:pPr algn="l">
              <a:defRPr sz="1500" b="1">
                <a:solidFill>
                  <a:srgbClr val="FFFFFF"/>
                </a:solidFill>
                <a:latin typeface="Microsoft YaHei"/>
              </a:defRPr>
            </a:pPr>
            <a:r>
              <a:rPr sz="1200" dirty="0" err="1">
                <a:latin typeface="Arial"/>
              </a:rPr>
              <a:t>Civilizational Mutual Translation</a:t>
            </a:r>
            <a:endParaRPr sz="1200" dirty="0"/>
          </a:p>
        </p:txBody>
      </p:sp>
      <p:sp>
        <p:nvSpPr>
          <p:cNvPr id="23" name="TextBox 22"/>
          <p:cNvSpPr txBox="1"/>
          <p:nvPr/>
        </p:nvSpPr>
        <p:spPr>
          <a:xfrm>
            <a:off x="5458968" y="2957407"/>
            <a:ext cx="1554480" cy="1466684"/>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900" dirty="0">
                <a:latin typeface="微软雅黑" panose="020B0503020204020204" pitchFamily="34" charset="-122"/>
                <a:ea typeface="微软雅黑" panose="020B0503020204020204" pitchFamily="34" charset="-122"/>
              </a:rPr>
              <a:t>Let ideas, methods, classics and experiences flow across languages so different civilizations can be understood, communicated, preserved and recreated.</a:t>
            </a:r>
            <a:endParaRPr sz="900" dirty="0">
              <a:latin typeface="微软雅黑" panose="020B0503020204020204" pitchFamily="34" charset="-122"/>
              <a:ea typeface="微软雅黑" panose="020B0503020204020204" pitchFamily="34" charset="-122"/>
            </a:endParaRPr>
          </a:p>
        </p:txBody>
      </p:sp>
      <p:sp>
        <p:nvSpPr>
          <p:cNvPr id="24" name="TextBox 23"/>
          <p:cNvSpPr txBox="1"/>
          <p:nvPr/>
        </p:nvSpPr>
        <p:spPr>
          <a:xfrm>
            <a:off x="7159752" y="3154680"/>
            <a:ext cx="256032" cy="320040"/>
          </a:xfrm>
          <a:prstGeom prst="rect">
            <a:avLst/>
          </a:prstGeom>
          <a:noFill/>
        </p:spPr>
        <p:txBody>
          <a:bodyPr wrap="square" lIns="18288" tIns="18288" rIns="18288" bIns="18288">
            <a:spAutoFit/>
          </a:bodyPr>
          <a:lstStyle/>
          <a:p>
            <a:pPr algn="ctr">
              <a:defRPr sz="2300" b="1">
                <a:solidFill>
                  <a:srgbClr val="D6B66A"/>
                </a:solidFill>
                <a:latin typeface="Microsoft YaHei"/>
              </a:defRPr>
            </a:pPr>
            <a:r>
              <a:t>→</a:t>
            </a:r>
          </a:p>
        </p:txBody>
      </p:sp>
      <p:sp>
        <p:nvSpPr>
          <p:cNvPr id="25" name="Rounded Rectangle 24"/>
          <p:cNvSpPr/>
          <p:nvPr/>
        </p:nvSpPr>
        <p:spPr>
          <a:xfrm>
            <a:off x="740664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ounded Rectangle 25"/>
          <p:cNvSpPr/>
          <p:nvPr/>
        </p:nvSpPr>
        <p:spPr>
          <a:xfrm>
            <a:off x="7552944" y="2587752"/>
            <a:ext cx="50292" cy="1911096"/>
          </a:xfrm>
          <a:prstGeom prst="round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7699248" y="2521972"/>
            <a:ext cx="1581912" cy="406265"/>
          </a:xfrm>
          <a:prstGeom prst="rect">
            <a:avLst/>
          </a:prstGeom>
          <a:noFill/>
        </p:spPr>
        <p:txBody>
          <a:bodyPr wrap="square" lIns="18288" tIns="18288" rIns="18288" bIns="18288">
            <a:spAutoFit/>
          </a:bodyPr>
          <a:lstStyle/>
          <a:p>
            <a:pPr algn="l">
              <a:defRPr sz="1500" b="1">
                <a:solidFill>
                  <a:srgbClr val="FFFFFF"/>
                </a:solidFill>
                <a:latin typeface="Microsoft YaHei"/>
              </a:defRPr>
            </a:pPr>
            <a:r>
              <a:rPr lang="zh-CN" altLang="en-US" sz="1200" dirty="0" smtClean="0">
                <a:latin typeface="微软雅黑" panose="020B0503020204020204" pitchFamily="34" charset="-122"/>
                <a:ea typeface="微软雅黑" panose="020B0503020204020204" pitchFamily="34" charset="-122"/>
              </a:rPr>
              <a:t>From Observation to Transformation</a:t>
            </a:r>
            <a:endParaRPr sz="1200" dirty="0">
              <a:latin typeface="微软雅黑" panose="020B0503020204020204" pitchFamily="34" charset="-122"/>
              <a:ea typeface="微软雅黑" panose="020B0503020204020204" pitchFamily="34" charset="-122"/>
            </a:endParaRPr>
          </a:p>
        </p:txBody>
      </p:sp>
      <p:sp>
        <p:nvSpPr>
          <p:cNvPr id="28" name="TextBox 27"/>
          <p:cNvSpPr txBox="1"/>
          <p:nvPr/>
        </p:nvSpPr>
        <p:spPr>
          <a:xfrm>
            <a:off x="7699248" y="2891418"/>
            <a:ext cx="1554480" cy="167443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900" dirty="0">
                <a:latin typeface="微软雅黑" panose="020B0503020204020204" pitchFamily="34" charset="-122"/>
                <a:ea typeface="微软雅黑" panose="020B0503020204020204" pitchFamily="34" charset="-122"/>
              </a:rPr>
              <a:t>Use intuitive exhibitions to let people see the most advanced, classic and inspiring human achievements; seeing leads to understanding, and understanding drives intellectual change.</a:t>
            </a:r>
            <a:endParaRPr sz="900" dirty="0">
              <a:latin typeface="微软雅黑" panose="020B0503020204020204" pitchFamily="34" charset="-122"/>
              <a:ea typeface="微软雅黑" panose="020B0503020204020204" pitchFamily="34" charset="-122"/>
            </a:endParaRPr>
          </a:p>
        </p:txBody>
      </p:sp>
      <p:sp>
        <p:nvSpPr>
          <p:cNvPr id="29" name="TextBox 28"/>
          <p:cNvSpPr txBox="1"/>
          <p:nvPr/>
        </p:nvSpPr>
        <p:spPr>
          <a:xfrm>
            <a:off x="9400032" y="3154680"/>
            <a:ext cx="256032" cy="320040"/>
          </a:xfrm>
          <a:prstGeom prst="rect">
            <a:avLst/>
          </a:prstGeom>
          <a:noFill/>
        </p:spPr>
        <p:txBody>
          <a:bodyPr wrap="square" lIns="18288" tIns="18288" rIns="18288" bIns="18288">
            <a:spAutoFit/>
          </a:bodyPr>
          <a:lstStyle/>
          <a:p>
            <a:pPr algn="ctr">
              <a:defRPr sz="2300" b="1">
                <a:solidFill>
                  <a:srgbClr val="D6B66A"/>
                </a:solidFill>
                <a:latin typeface="Microsoft YaHei"/>
              </a:defRPr>
            </a:pPr>
            <a:r>
              <a:t>→</a:t>
            </a:r>
          </a:p>
        </p:txBody>
      </p:sp>
      <p:sp>
        <p:nvSpPr>
          <p:cNvPr id="31" name="Rounded Rectangle 30"/>
          <p:cNvSpPr/>
          <p:nvPr/>
        </p:nvSpPr>
        <p:spPr>
          <a:xfrm>
            <a:off x="5293521" y="2574355"/>
            <a:ext cx="50292" cy="1911096"/>
          </a:xfrm>
          <a:prstGeom prst="round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9939528" y="2521972"/>
            <a:ext cx="1581912" cy="406265"/>
          </a:xfrm>
          <a:prstGeom prst="rect">
            <a:avLst/>
          </a:prstGeom>
          <a:noFill/>
        </p:spPr>
        <p:txBody>
          <a:bodyPr wrap="square" lIns="18288" tIns="18288" rIns="18288" bIns="18288">
            <a:spAutoFit/>
          </a:bodyPr>
          <a:lstStyle/>
          <a:p>
            <a:pPr algn="l">
              <a:defRPr sz="1500" b="1">
                <a:solidFill>
                  <a:srgbClr val="FFFFFF"/>
                </a:solidFill>
                <a:latin typeface="Microsoft YaHei"/>
              </a:defRPr>
            </a:pPr>
            <a:r>
              <a:rPr lang="zh-CN" altLang="en-US" sz="1200" dirty="0" smtClean="0">
                <a:latin typeface="微软雅黑" panose="020B0503020204020204" pitchFamily="34" charset="-122"/>
                <a:ea typeface="微软雅黑" panose="020B0503020204020204" pitchFamily="34" charset="-122"/>
              </a:rPr>
              <a:t>Global Collaboration</a:t>
            </a:r>
            <a:endParaRPr sz="1200" dirty="0"/>
          </a:p>
        </p:txBody>
      </p:sp>
      <p:sp>
        <p:nvSpPr>
          <p:cNvPr id="33" name="TextBox 32"/>
          <p:cNvSpPr txBox="1"/>
          <p:nvPr/>
        </p:nvSpPr>
        <p:spPr>
          <a:xfrm>
            <a:off x="9939528" y="2891418"/>
            <a:ext cx="1554480" cy="1671227"/>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800" dirty="0" smtClean="0">
                <a:latin typeface="微软雅黑" panose="020B0503020204020204" pitchFamily="34" charset="-122"/>
                <a:ea typeface="微软雅黑" panose="020B0503020204020204" pitchFamily="34" charset="-122"/>
              </a:rPr>
              <a:t>Connect governments, universities, enterprises, scholars and individuals worldwide so forces across languages, regions and levels can jointly participate in translation, exhibition, communication, backup and recreation.</a:t>
            </a:r>
            <a:endParaRPr sz="800" dirty="0">
              <a:latin typeface="微软雅黑" panose="020B0503020204020204" pitchFamily="34" charset="-122"/>
              <a:ea typeface="微软雅黑" panose="020B0503020204020204" pitchFamily="34" charset="-122"/>
            </a:endParaRP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5</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矩形 6"/>
          <p:cNvSpPr/>
          <p:nvPr/>
        </p:nvSpPr>
        <p:spPr>
          <a:xfrm>
            <a:off x="594360" y="5614925"/>
            <a:ext cx="11109960" cy="523220"/>
          </a:xfrm>
          <a:prstGeom prst="rect">
            <a:avLst/>
          </a:prstGeom>
        </p:spPr>
        <p:txBody>
          <a:bodyPr wrap="square">
            <a:spAutoFit/>
          </a:bodyPr>
          <a:lstStyle/>
          <a:p>
            <a:pPr algn="ctr"/>
            <a:r>
              <a:rPr lang="zh-CN" altLang="en-US" sz="1400" dirty="0">
                <a:solidFill>
                  <a:srgbClr val="D6B66A"/>
                </a:solidFill>
                <a:latin typeface="微软雅黑" panose="020B0503020204020204" pitchFamily="34" charset="-122"/>
                <a:ea typeface="微软雅黑" panose="020B0503020204020204" pitchFamily="34" charset="-122"/>
              </a:rPr>
              <a:t>Raise capability through scale, discover problems through balanced observation, balance development through mutual translation, transform thinking through observation, and expand civilization through collaboration.</a:t>
            </a:r>
          </a:p>
        </p:txBody>
      </p:sp>
      <p:sp>
        <p:nvSpPr>
          <p:cNvPr id="45"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46"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340070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360" y="658368"/>
            <a:ext cx="10881360" cy="406265"/>
          </a:xfrm>
          <a:prstGeom prst="rect">
            <a:avLst/>
          </a:prstGeom>
          <a:noFill/>
        </p:spPr>
        <p:txBody>
          <a:bodyPr wrap="square" lIns="18288" tIns="18288" rIns="18288" bIns="18288">
            <a:spAutoFit/>
          </a:bodyPr>
          <a:lstStyle/>
          <a:p>
            <a:pPr>
              <a:defRPr sz="3100" b="1">
                <a:solidFill>
                  <a:srgbClr val="FFFFFF"/>
                </a:solidFill>
                <a:latin typeface="Microsoft YaHei"/>
              </a:defRPr>
            </a:pPr>
            <a:r>
              <a:rPr lang="zh-CN" altLang="en-US" sz="2400" dirty="0">
                <a:latin typeface="微软雅黑" panose="020B0503020204020204" pitchFamily="34" charset="-122"/>
                <a:ea typeface="微软雅黑" panose="020B0503020204020204" pitchFamily="34" charset="-122"/>
              </a:rPr>
              <a:t>Cosmic-scale concept: from material scarcity to capability scarcity</a:t>
            </a:r>
            <a:endParaRPr sz="2400" dirty="0">
              <a:latin typeface="微软雅黑" panose="020B0503020204020204" pitchFamily="34" charset="-122"/>
              <a:ea typeface="微软雅黑" panose="020B0503020204020204" pitchFamily="34" charset="-122"/>
            </a:endParaRPr>
          </a:p>
        </p:txBody>
      </p:sp>
      <p:sp>
        <p:nvSpPr>
          <p:cNvPr id="4" name="TextBox 3"/>
          <p:cNvSpPr txBox="1"/>
          <p:nvPr/>
        </p:nvSpPr>
        <p:spPr>
          <a:xfrm>
            <a:off x="621792" y="1234440"/>
            <a:ext cx="10515600" cy="267766"/>
          </a:xfrm>
          <a:prstGeom prst="rect">
            <a:avLst/>
          </a:prstGeom>
          <a:noFill/>
        </p:spPr>
        <p:txBody>
          <a:bodyPr wrap="square" lIns="18288" tIns="18288" rIns="18288" bIns="18288">
            <a:spAutoFit/>
          </a:bodyPr>
          <a:lstStyle/>
          <a:p>
            <a:pPr algn="l">
              <a:defRPr sz="1500" b="0">
                <a:solidFill>
                  <a:srgbClr val="D6B66A"/>
                </a:solidFill>
                <a:latin typeface="Microsoft YaHei"/>
              </a:defRPr>
            </a:pPr>
            <a:r>
              <a:rPr lang="zh-CN" altLang="en-US" dirty="0" smtClean="0">
                <a:latin typeface="微软雅黑" panose="020B0503020204020204" pitchFamily="34" charset="-122"/>
                <a:ea typeface="微软雅黑" panose="020B0503020204020204" pitchFamily="34" charset="-122"/>
              </a:rPr>
              <a:t>The universe does not lack matter; humanity lacks the ability to access it.</a:t>
            </a:r>
            <a:endParaRPr dirty="0">
              <a:latin typeface="微软雅黑" panose="020B0503020204020204" pitchFamily="34" charset="-122"/>
              <a:ea typeface="微软雅黑" panose="020B0503020204020204" pitchFamily="34" charset="-122"/>
            </a:endParaRPr>
          </a:p>
        </p:txBody>
      </p:sp>
      <p:sp>
        <p:nvSpPr>
          <p:cNvPr id="8" name="Rounded Rectangle 7"/>
          <p:cNvSpPr/>
          <p:nvPr/>
        </p:nvSpPr>
        <p:spPr>
          <a:xfrm>
            <a:off x="621792" y="2148840"/>
            <a:ext cx="3447288" cy="3291840"/>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850392" y="2313432"/>
            <a:ext cx="54864" cy="2962656"/>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05840" y="2313432"/>
            <a:ext cx="2944368" cy="298543"/>
          </a:xfrm>
          <a:prstGeom prst="rect">
            <a:avLst/>
          </a:prstGeom>
          <a:noFill/>
        </p:spPr>
        <p:txBody>
          <a:bodyPr wrap="square" lIns="18288" tIns="18288" rIns="18288" bIns="18288">
            <a:spAutoFit/>
          </a:bodyPr>
          <a:lstStyle/>
          <a:p>
            <a:pPr algn="l">
              <a:defRPr sz="1700" b="1">
                <a:solidFill>
                  <a:srgbClr val="FFFFFF"/>
                </a:solidFill>
                <a:latin typeface="Microsoft YaHei"/>
              </a:defRPr>
            </a:pPr>
            <a:r>
              <a:rPr lang="zh-CN" altLang="en-US" dirty="0" smtClean="0">
                <a:latin typeface="微软雅黑" panose="020B0503020204020204" pitchFamily="34" charset="-122"/>
                <a:ea typeface="微软雅黑" panose="020B0503020204020204" pitchFamily="34" charset="-122"/>
              </a:rPr>
              <a:t>Core Judgment</a:t>
            </a:r>
            <a:endParaRPr dirty="0">
              <a:latin typeface="微软雅黑" panose="020B0503020204020204" pitchFamily="34" charset="-122"/>
              <a:ea typeface="微软雅黑" panose="020B0503020204020204" pitchFamily="34" charset="-122"/>
            </a:endParaRPr>
          </a:p>
        </p:txBody>
      </p:sp>
      <p:sp>
        <p:nvSpPr>
          <p:cNvPr id="11" name="TextBox 10"/>
          <p:cNvSpPr txBox="1"/>
          <p:nvPr/>
        </p:nvSpPr>
        <p:spPr>
          <a:xfrm>
            <a:off x="1005840" y="2715768"/>
            <a:ext cx="2926080" cy="868571"/>
          </a:xfrm>
          <a:prstGeom prst="rect">
            <a:avLst/>
          </a:prstGeom>
          <a:noFill/>
        </p:spPr>
        <p:txBody>
          <a:bodyPr wrap="square" lIns="18288" tIns="18288" rIns="18288" bIns="18288">
            <a:spAutoFit/>
          </a:bodyPr>
          <a:lstStyle/>
          <a:p>
            <a:pPr algn="l">
              <a:lnSpc>
                <a:spcPct val="150000"/>
              </a:lnSpc>
              <a:defRPr sz="1250" b="0">
                <a:solidFill>
                  <a:srgbClr val="D9E5F5"/>
                </a:solidFill>
                <a:latin typeface="Microsoft YaHei"/>
              </a:defRPr>
            </a:pPr>
            <a:r>
              <a:rPr dirty="0" smtClean="0">
                <a:latin typeface="微软雅黑" panose="020B0503020204020204" pitchFamily="34" charset="-122"/>
                <a:ea typeface="微软雅黑" panose="020B0503020204020204" pitchFamily="34" charset="-122"/>
              </a:rPr>
              <a:t>The universe does not lack matter; humanity lacks the ability to access and transform resources.</a:t>
            </a:r>
            <a:endParaRPr dirty="0">
              <a:latin typeface="微软雅黑" panose="020B0503020204020204" pitchFamily="34" charset="-122"/>
              <a:ea typeface="微软雅黑" panose="020B0503020204020204" pitchFamily="34" charset="-122"/>
            </a:endParaRPr>
          </a:p>
        </p:txBody>
      </p:sp>
      <p:sp>
        <p:nvSpPr>
          <p:cNvPr id="12" name="Rounded Rectangle 11"/>
          <p:cNvSpPr/>
          <p:nvPr/>
        </p:nvSpPr>
        <p:spPr>
          <a:xfrm>
            <a:off x="4434840" y="2148841"/>
            <a:ext cx="2281724" cy="118094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4599431" y="2313433"/>
            <a:ext cx="45719" cy="844208"/>
          </a:xfrm>
          <a:prstGeom prst="round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754879" y="2313432"/>
            <a:ext cx="1718283" cy="221599"/>
          </a:xfrm>
          <a:prstGeom prst="rect">
            <a:avLst/>
          </a:prstGeom>
          <a:noFill/>
        </p:spPr>
        <p:txBody>
          <a:bodyPr wrap="square" lIns="18288" tIns="18288" rIns="18288" bIns="18288">
            <a:spAutoFit/>
          </a:bodyPr>
          <a:lstStyle/>
          <a:p>
            <a:pPr algn="l">
              <a:defRPr sz="1700" b="1">
                <a:solidFill>
                  <a:srgbClr val="FFFFFF"/>
                </a:solidFill>
                <a:latin typeface="Microsoft YaHei"/>
              </a:defRPr>
            </a:pPr>
            <a:r>
              <a:rPr lang="zh-CN" altLang="en-US" sz="1200" dirty="0" smtClean="0">
                <a:latin typeface="微软雅黑" panose="020B0503020204020204" pitchFamily="34" charset="-122"/>
                <a:ea typeface="微软雅黑" panose="020B0503020204020204" pitchFamily="34" charset="-122"/>
              </a:rPr>
              <a:t>Observable Universe</a:t>
            </a:r>
            <a:endParaRPr sz="1200" dirty="0">
              <a:latin typeface="微软雅黑" panose="020B0503020204020204" pitchFamily="34" charset="-122"/>
              <a:ea typeface="微软雅黑" panose="020B0503020204020204" pitchFamily="34" charset="-122"/>
            </a:endParaRPr>
          </a:p>
        </p:txBody>
      </p:sp>
      <p:sp>
        <p:nvSpPr>
          <p:cNvPr id="15" name="TextBox 14"/>
          <p:cNvSpPr txBox="1"/>
          <p:nvPr/>
        </p:nvSpPr>
        <p:spPr>
          <a:xfrm>
            <a:off x="4754879" y="2715768"/>
            <a:ext cx="1718284" cy="175433"/>
          </a:xfrm>
          <a:prstGeom prst="rect">
            <a:avLst/>
          </a:prstGeom>
          <a:noFill/>
        </p:spPr>
        <p:txBody>
          <a:bodyPr wrap="square" lIns="18288" tIns="18288" rIns="18288" bIns="18288">
            <a:spAutoFit/>
          </a:bodyPr>
          <a:lstStyle/>
          <a:p>
            <a:pPr algn="l">
              <a:defRPr sz="1250" b="0">
                <a:solidFill>
                  <a:srgbClr val="D9E5F5"/>
                </a:solidFill>
                <a:latin typeface="Microsoft YaHei"/>
              </a:defRPr>
            </a:pPr>
            <a:r>
              <a:rPr lang="zh-CN" altLang="en-US" sz="900" dirty="0">
                <a:solidFill>
                  <a:srgbClr val="D6B66A"/>
                </a:solidFill>
                <a:latin typeface="微软雅黑" panose="020B0503020204020204" pitchFamily="34" charset="-122"/>
                <a:ea typeface="微软雅黑" panose="020B0503020204020204" pitchFamily="34" charset="-122"/>
              </a:rPr>
              <a:t>approx. 93 billion light-years</a:t>
            </a:r>
            <a:endParaRPr sz="900" dirty="0">
              <a:solidFill>
                <a:srgbClr val="D6B66A"/>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22"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6</a:t>
            </a:r>
            <a:endParaRPr dirty="0"/>
          </a:p>
        </p:txBody>
      </p:sp>
      <p:sp>
        <p:nvSpPr>
          <p:cNvPr id="23" name="Rectangle 8"/>
          <p:cNvSpPr/>
          <p:nvPr/>
        </p:nvSpPr>
        <p:spPr>
          <a:xfrm>
            <a:off x="3063475" y="1672311"/>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9"/>
          <p:cNvSpPr/>
          <p:nvPr/>
        </p:nvSpPr>
        <p:spPr>
          <a:xfrm>
            <a:off x="3884882" y="1672311"/>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10"/>
          <p:cNvSpPr/>
          <p:nvPr/>
        </p:nvSpPr>
        <p:spPr>
          <a:xfrm>
            <a:off x="2242068" y="1676883"/>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10"/>
          <p:cNvSpPr/>
          <p:nvPr/>
        </p:nvSpPr>
        <p:spPr>
          <a:xfrm>
            <a:off x="594360" y="1683536"/>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10"/>
          <p:cNvSpPr/>
          <p:nvPr/>
        </p:nvSpPr>
        <p:spPr>
          <a:xfrm>
            <a:off x="1420661" y="1683536"/>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ounded Rectangle 11"/>
          <p:cNvSpPr/>
          <p:nvPr/>
        </p:nvSpPr>
        <p:spPr>
          <a:xfrm>
            <a:off x="6881155" y="2148841"/>
            <a:ext cx="2281724" cy="118094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ounded Rectangle 11"/>
          <p:cNvSpPr/>
          <p:nvPr/>
        </p:nvSpPr>
        <p:spPr>
          <a:xfrm>
            <a:off x="9327470" y="2148841"/>
            <a:ext cx="2281724" cy="1180942"/>
          </a:xfrm>
          <a:prstGeom prst="roundRect">
            <a:avLst/>
          </a:prstGeom>
          <a:solidFill>
            <a:srgbClr val="0C2442"/>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ounded Rectangle 12"/>
          <p:cNvSpPr/>
          <p:nvPr/>
        </p:nvSpPr>
        <p:spPr>
          <a:xfrm>
            <a:off x="7067850" y="2313433"/>
            <a:ext cx="45719" cy="844208"/>
          </a:xfrm>
          <a:prstGeom prst="round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ounded Rectangle 12"/>
          <p:cNvSpPr/>
          <p:nvPr/>
        </p:nvSpPr>
        <p:spPr>
          <a:xfrm>
            <a:off x="9481713" y="2307198"/>
            <a:ext cx="45719" cy="844208"/>
          </a:xfrm>
          <a:prstGeom prst="round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13"/>
          <p:cNvSpPr txBox="1"/>
          <p:nvPr/>
        </p:nvSpPr>
        <p:spPr>
          <a:xfrm>
            <a:off x="7245708" y="2313433"/>
            <a:ext cx="1718283" cy="198516"/>
          </a:xfrm>
          <a:prstGeom prst="rect">
            <a:avLst/>
          </a:prstGeom>
          <a:noFill/>
        </p:spPr>
        <p:txBody>
          <a:bodyPr wrap="square" lIns="18288" tIns="18288" rIns="18288" bIns="18288">
            <a:spAutoFit/>
          </a:bodyPr>
          <a:lstStyle/>
          <a:p>
            <a:pPr algn="l">
              <a:defRPr sz="1700" b="1">
                <a:solidFill>
                  <a:srgbClr val="FFFFFF"/>
                </a:solidFill>
                <a:latin typeface="Microsoft YaHei"/>
              </a:defRPr>
            </a:pPr>
            <a:r>
              <a:rPr lang="zh-CN" altLang="en-US" sz="1050" dirty="0" smtClean="0">
                <a:latin typeface="微软雅黑" panose="020B0503020204020204" pitchFamily="34" charset="-122"/>
                <a:ea typeface="微软雅黑" panose="020B0503020204020204" pitchFamily="34" charset="-122"/>
              </a:rPr>
              <a:t>Human Activity Capacity</a:t>
            </a:r>
            <a:endParaRPr sz="1050" dirty="0">
              <a:latin typeface="微软雅黑" panose="020B0503020204020204" pitchFamily="34" charset="-122"/>
              <a:ea typeface="微软雅黑" panose="020B0503020204020204" pitchFamily="34" charset="-122"/>
            </a:endParaRPr>
          </a:p>
        </p:txBody>
      </p:sp>
      <p:sp>
        <p:nvSpPr>
          <p:cNvPr id="35" name="TextBox 13"/>
          <p:cNvSpPr txBox="1"/>
          <p:nvPr/>
        </p:nvSpPr>
        <p:spPr>
          <a:xfrm>
            <a:off x="9681675" y="2313433"/>
            <a:ext cx="1718283" cy="252377"/>
          </a:xfrm>
          <a:prstGeom prst="rect">
            <a:avLst/>
          </a:prstGeom>
          <a:noFill/>
        </p:spPr>
        <p:txBody>
          <a:bodyPr wrap="square" lIns="18288" tIns="18288" rIns="18288" bIns="18288">
            <a:spAutoFit/>
          </a:bodyPr>
          <a:lstStyle/>
          <a:p>
            <a:pPr>
              <a:defRPr sz="1700" b="1">
                <a:solidFill>
                  <a:srgbClr val="FFFFFF"/>
                </a:solidFill>
                <a:latin typeface="Microsoft YaHei"/>
              </a:defRPr>
            </a:pPr>
            <a:r>
              <a:rPr lang="zh-CN" altLang="en-US" sz="1400" b="1" dirty="0" smtClean="0">
                <a:solidFill>
                  <a:srgbClr val="D8B14A"/>
                </a:solidFill>
                <a:latin typeface="Noto Sans CJK SC"/>
              </a:rPr>
              <a:t>∞</a:t>
            </a:r>
            <a:endParaRPr lang="zh-CN" altLang="en-US" sz="1400" b="1" dirty="0">
              <a:solidFill>
                <a:srgbClr val="D8B14A"/>
              </a:solidFill>
              <a:latin typeface="Noto Sans CJK SC"/>
            </a:endParaRPr>
          </a:p>
        </p:txBody>
      </p:sp>
      <p:sp>
        <p:nvSpPr>
          <p:cNvPr id="36" name="TextBox 14"/>
          <p:cNvSpPr txBox="1"/>
          <p:nvPr/>
        </p:nvSpPr>
        <p:spPr>
          <a:xfrm>
            <a:off x="7260575" y="2711262"/>
            <a:ext cx="1718284" cy="644792"/>
          </a:xfrm>
          <a:prstGeom prst="rect">
            <a:avLst/>
          </a:prstGeom>
          <a:noFill/>
        </p:spPr>
        <p:txBody>
          <a:bodyPr wrap="square" lIns="18288" tIns="18288" rIns="18288" bIns="18288">
            <a:spAutoFit/>
          </a:bodyPr>
          <a:lstStyle/>
          <a:p>
            <a:pPr algn="l">
              <a:defRPr sz="1250" b="0">
                <a:solidFill>
                  <a:srgbClr val="D9E5F5"/>
                </a:solidFill>
                <a:latin typeface="Microsoft YaHei"/>
              </a:defRPr>
            </a:pPr>
            <a:r>
              <a:rPr lang="en-US" sz="900" dirty="0" smtClean="0">
                <a:solidFill>
                  <a:srgbClr val="D6B66A"/>
                </a:solidFill>
                <a:latin typeface="微软雅黑" panose="020B0503020204020204" pitchFamily="34" charset="-122"/>
                <a:ea typeface="微软雅黑" panose="020B0503020204020204" pitchFamily="34" charset="-122"/>
              </a:rPr>
              <a:t>Even one light-second is extremely difficult
1 light-second ≈ 300,000 km</a:t>
            </a:r>
            <a:endParaRPr lang="en-US" altLang="zh-CN" sz="900" dirty="0" smtClean="0">
              <a:solidFill>
                <a:srgbClr val="D6B66A"/>
              </a:solidFill>
              <a:latin typeface="微软雅黑" panose="020B0503020204020204" pitchFamily="34" charset="-122"/>
              <a:ea typeface="微软雅黑" panose="020B0503020204020204" pitchFamily="34" charset="-122"/>
            </a:endParaRPr>
          </a:p>
          <a:p>
            <a:pPr>
              <a:defRPr sz="1250" b="0">
                <a:solidFill>
                  <a:srgbClr val="D9E5F5"/>
                </a:solidFill>
                <a:latin typeface="Microsoft YaHei"/>
              </a:defRPr>
            </a:pPr>
            <a:endParaRPr dirty="0">
              <a:solidFill>
                <a:srgbClr val="D6B66A"/>
              </a:solidFill>
              <a:latin typeface="微软雅黑" panose="020B0503020204020204" pitchFamily="34" charset="-122"/>
              <a:ea typeface="微软雅黑" panose="020B0503020204020204" pitchFamily="34" charset="-122"/>
            </a:endParaRPr>
          </a:p>
        </p:txBody>
      </p:sp>
      <p:sp>
        <p:nvSpPr>
          <p:cNvPr id="37" name="TextBox 14"/>
          <p:cNvSpPr txBox="1"/>
          <p:nvPr/>
        </p:nvSpPr>
        <p:spPr>
          <a:xfrm>
            <a:off x="9681674" y="2729302"/>
            <a:ext cx="1718284" cy="313932"/>
          </a:xfrm>
          <a:prstGeom prst="rect">
            <a:avLst/>
          </a:prstGeom>
          <a:noFill/>
        </p:spPr>
        <p:txBody>
          <a:bodyPr wrap="square" lIns="18288" tIns="18288" rIns="18288" bIns="18288">
            <a:spAutoFit/>
          </a:bodyPr>
          <a:lstStyle/>
          <a:p>
            <a:pPr>
              <a:defRPr sz="1250" b="0">
                <a:solidFill>
                  <a:srgbClr val="D9E5F5"/>
                </a:solidFill>
                <a:latin typeface="Microsoft YaHei"/>
              </a:defRPr>
            </a:pPr>
            <a:r>
              <a:rPr lang="zh-CN" altLang="en-US" sz="900" dirty="0">
                <a:solidFill>
                  <a:srgbClr val="D6B66A"/>
                </a:solidFill>
                <a:latin typeface="微软雅黑" panose="020B0503020204020204" pitchFamily="34" charset="-122"/>
                <a:ea typeface="微软雅黑" panose="020B0503020204020204" pitchFamily="34" charset="-122"/>
              </a:rPr>
              <a:t>Civilizational gaps to be filled far exceed existing answers</a:t>
            </a:r>
            <a:endParaRPr sz="900" dirty="0">
              <a:solidFill>
                <a:srgbClr val="D6B66A"/>
              </a:solidFill>
              <a:latin typeface="微软雅黑" panose="020B0503020204020204" pitchFamily="34" charset="-122"/>
              <a:ea typeface="微软雅黑" panose="020B0503020204020204" pitchFamily="34" charset="-122"/>
            </a:endParaRPr>
          </a:p>
        </p:txBody>
      </p:sp>
      <p:sp>
        <p:nvSpPr>
          <p:cNvPr id="38"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0" name="图片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9"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0" name="Rounded Rectangle 20"/>
          <p:cNvSpPr/>
          <p:nvPr/>
        </p:nvSpPr>
        <p:spPr>
          <a:xfrm>
            <a:off x="7772400" y="4668449"/>
            <a:ext cx="3291840" cy="542540"/>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8" name="Rounded Rectangle 16"/>
          <p:cNvSpPr/>
          <p:nvPr/>
        </p:nvSpPr>
        <p:spPr>
          <a:xfrm>
            <a:off x="4754880" y="4668449"/>
            <a:ext cx="2423160" cy="542540"/>
          </a:xfrm>
          <a:prstGeom prst="roundRect">
            <a:avLst/>
          </a:prstGeom>
          <a:solidFill>
            <a:srgbClr val="0D121E"/>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Rounded Rectangle 20"/>
          <p:cNvSpPr/>
          <p:nvPr/>
        </p:nvSpPr>
        <p:spPr>
          <a:xfrm>
            <a:off x="7772400" y="3251267"/>
            <a:ext cx="3291840" cy="542540"/>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3" name="Rounded Rectangle 16"/>
          <p:cNvSpPr/>
          <p:nvPr/>
        </p:nvSpPr>
        <p:spPr>
          <a:xfrm>
            <a:off x="4754880" y="3248171"/>
            <a:ext cx="2423160" cy="542540"/>
          </a:xfrm>
          <a:prstGeom prst="roundRect">
            <a:avLst/>
          </a:prstGeom>
          <a:solidFill>
            <a:srgbClr val="0D121E"/>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Rounded Rectangle 20"/>
          <p:cNvSpPr/>
          <p:nvPr/>
        </p:nvSpPr>
        <p:spPr>
          <a:xfrm>
            <a:off x="7772400" y="2517650"/>
            <a:ext cx="3291840" cy="542540"/>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Rounded Rectangle 16"/>
          <p:cNvSpPr/>
          <p:nvPr/>
        </p:nvSpPr>
        <p:spPr>
          <a:xfrm>
            <a:off x="4754880" y="2527078"/>
            <a:ext cx="2423160" cy="542540"/>
          </a:xfrm>
          <a:prstGeom prst="roundRect">
            <a:avLst/>
          </a:prstGeom>
          <a:solidFill>
            <a:srgbClr val="0D121E"/>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38912" y="424168"/>
            <a:ext cx="11036808" cy="517065"/>
          </a:xfrm>
          <a:prstGeom prst="rect">
            <a:avLst/>
          </a:prstGeom>
          <a:noFill/>
        </p:spPr>
        <p:txBody>
          <a:bodyPr wrap="square" lIns="27432" tIns="27432" rIns="27432" bIns="27432" anchor="t">
            <a:spAutoFit/>
          </a:bodyPr>
          <a:lstStyle/>
          <a:p>
            <a:pPr algn="l"/>
            <a:r>
              <a:rPr sz="3000" b="1" dirty="0" err="1">
                <a:solidFill>
                  <a:srgbClr val="F5F5F5"/>
                </a:solidFill>
                <a:latin typeface="微软雅黑" panose="020B0503020204020204" pitchFamily="34" charset="-122"/>
                <a:ea typeface="微软雅黑" panose="020B0503020204020204" pitchFamily="34" charset="-122"/>
              </a:rPr>
              <a:t>Opening the Era of Intellectual Civilization</a:t>
            </a:r>
            <a:endParaRPr sz="3000" b="1" dirty="0">
              <a:solidFill>
                <a:srgbClr val="F5F5F5"/>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430490" y="985332"/>
            <a:ext cx="10661181" cy="301621"/>
          </a:xfrm>
          <a:prstGeom prst="rect">
            <a:avLst/>
          </a:prstGeom>
          <a:noFill/>
        </p:spPr>
        <p:txBody>
          <a:bodyPr wrap="square" lIns="27432" tIns="27432" rIns="27432" bIns="27432" anchor="t">
            <a:spAutoFit/>
          </a:bodyPr>
          <a:lstStyle/>
          <a:p>
            <a:pPr algn="l"/>
            <a:r>
              <a:rPr sz="1600" b="0" dirty="0" err="1">
                <a:solidFill>
                  <a:srgbClr val="D6B66A"/>
                </a:solidFill>
                <a:latin typeface="微软雅黑" panose="020B0503020204020204" pitchFamily="34" charset="-122"/>
                <a:ea typeface="微软雅黑" panose="020B0503020204020204" pitchFamily="34" charset="-122"/>
              </a:rPr>
              <a:t>From “material growth first” to “thinking-capability building first”</a:t>
            </a:r>
          </a:p>
        </p:txBody>
      </p:sp>
      <p:sp>
        <p:nvSpPr>
          <p:cNvPr id="13" name="Rounded Rectangle 12"/>
          <p:cNvSpPr/>
          <p:nvPr/>
        </p:nvSpPr>
        <p:spPr>
          <a:xfrm>
            <a:off x="502920" y="1706100"/>
            <a:ext cx="3840480" cy="4206240"/>
          </a:xfrm>
          <a:prstGeom prst="roundRect">
            <a:avLst/>
          </a:prstGeom>
          <a:solidFill>
            <a:srgbClr val="0D121E"/>
          </a:solidFill>
          <a:ln>
            <a:solidFill>
              <a:srgbClr val="28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11624" y="1897279"/>
            <a:ext cx="3102592" cy="270843"/>
          </a:xfrm>
          <a:prstGeom prst="rect">
            <a:avLst/>
          </a:prstGeom>
          <a:noFill/>
        </p:spPr>
        <p:txBody>
          <a:bodyPr wrap="square" lIns="27432" tIns="27432" rIns="27432" bIns="27432" anchor="t">
            <a:spAutoFit/>
          </a:bodyPr>
          <a:lstStyle/>
          <a:p>
            <a:pPr algn="l"/>
            <a:r>
              <a:rPr sz="1400" b="1" dirty="0" err="1" smtClean="0">
                <a:solidFill>
                  <a:srgbClr val="F5F5F5"/>
                </a:solidFill>
                <a:latin typeface="微软雅黑" panose="020B0503020204020204" pitchFamily="34" charset="-122"/>
                <a:ea typeface="微软雅黑" panose="020B0503020204020204" pitchFamily="34" charset="-122"/>
              </a:rPr>
              <a:t>Why an era of intellectual civilization?</a:t>
            </a:r>
            <a:endParaRPr sz="1400" b="1" dirty="0">
              <a:solidFill>
                <a:srgbClr val="F5F5F5"/>
              </a:solidFill>
              <a:latin typeface="微软雅黑" panose="020B0503020204020204" pitchFamily="34" charset="-122"/>
              <a:ea typeface="微软雅黑" panose="020B0503020204020204" pitchFamily="34" charset="-122"/>
            </a:endParaRPr>
          </a:p>
        </p:txBody>
      </p:sp>
      <p:sp>
        <p:nvSpPr>
          <p:cNvPr id="15" name="Rectangle 14"/>
          <p:cNvSpPr/>
          <p:nvPr/>
        </p:nvSpPr>
        <p:spPr>
          <a:xfrm flipH="1">
            <a:off x="667677" y="2083290"/>
            <a:ext cx="45719" cy="3451860"/>
          </a:xfrm>
          <a:prstGeom prst="rect">
            <a:avLst/>
          </a:prstGeom>
          <a:solidFill>
            <a:srgbClr val="0F7B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878153" y="2442647"/>
            <a:ext cx="3199887" cy="3139321"/>
          </a:xfrm>
          <a:prstGeom prst="rect">
            <a:avLst/>
          </a:prstGeom>
          <a:noFill/>
        </p:spPr>
        <p:txBody>
          <a:bodyPr wrap="square" lIns="0" tIns="0" rIns="0" bIns="0">
            <a:spAutoFit/>
          </a:bodyPr>
          <a:lstStyle/>
          <a:p>
            <a:pPr marL="171450" indent="-171450">
              <a:lnSpc>
                <a:spcPct val="150000"/>
              </a:lnSpc>
              <a:buFont typeface="Arial" panose="020B0604020202020204" pitchFamily="34" charset="0"/>
              <a:buChar char="•"/>
            </a:pPr>
            <a:r>
              <a:rPr lang="en-US" altLang="zh-CN" sz="800" dirty="0">
                <a:solidFill>
                  <a:srgbClr val="F5F5F5"/>
                </a:solidFill>
                <a:latin typeface="微软雅黑" panose="020B0503020204020204" pitchFamily="34" charset="-122"/>
                <a:ea typeface="微软雅黑" panose="020B0503020204020204" pitchFamily="34" charset="-122"/>
              </a:rPr>
              <a:t>Humanity is not facing a scarcity of matter, but a scarcity of judgment, creativity, collaboration and the ability to transform thought into action</a:t>
            </a:r>
            <a:r>
              <a:rPr lang="en-US" altLang="zh-CN" sz="800" dirty="0" smtClean="0">
                <a:solidFill>
                  <a:srgbClr val="F5F5F5"/>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pPr>
            <a:r>
              <a:rPr lang="en-US" altLang="zh-CN" sz="800" dirty="0" smtClean="0">
                <a:solidFill>
                  <a:srgbClr val="F5F5F5"/>
                </a:solidFill>
                <a:latin typeface="微软雅黑" panose="020B0503020204020204" pitchFamily="34" charset="-122"/>
                <a:ea typeface="微软雅黑" panose="020B0503020204020204" pitchFamily="34" charset="-122"/>
              </a:rPr>
              <a:t>Humanity </a:t>
            </a:r>
            <a:r>
              <a:rPr lang="en-US" altLang="zh-CN" sz="800" dirty="0">
                <a:solidFill>
                  <a:srgbClr val="F5F5F5"/>
                </a:solidFill>
                <a:latin typeface="微软雅黑" panose="020B0503020204020204" pitchFamily="34" charset="-122"/>
                <a:ea typeface="微软雅黑" panose="020B0503020204020204" pitchFamily="34" charset="-122"/>
              </a:rPr>
              <a:t>needs more, stronger and more usable AI, automation and tools of all kinds. More importantly, it needs more people to gain the ability to understand, use, modify and create tools</a:t>
            </a:r>
            <a:r>
              <a:rPr lang="en-US" altLang="zh-CN" sz="800" dirty="0" smtClean="0">
                <a:solidFill>
                  <a:srgbClr val="F5F5F5"/>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pPr>
            <a:r>
              <a:rPr lang="en-US" altLang="zh-CN" sz="800" dirty="0" smtClean="0">
                <a:solidFill>
                  <a:srgbClr val="F5F5F5"/>
                </a:solidFill>
                <a:latin typeface="微软雅黑" panose="020B0503020204020204" pitchFamily="34" charset="-122"/>
                <a:ea typeface="微软雅黑" panose="020B0503020204020204" pitchFamily="34" charset="-122"/>
              </a:rPr>
              <a:t>The </a:t>
            </a:r>
            <a:r>
              <a:rPr lang="en-US" altLang="zh-CN" sz="800" dirty="0">
                <a:solidFill>
                  <a:srgbClr val="F5F5F5"/>
                </a:solidFill>
                <a:latin typeface="微软雅黑" panose="020B0503020204020204" pitchFamily="34" charset="-122"/>
                <a:ea typeface="微软雅黑" panose="020B0503020204020204" pitchFamily="34" charset="-122"/>
              </a:rPr>
              <a:t>explosion of information has produced scattered attention and confused judgment. Humanity needs to reduce the mental consumption caused by ineffective information</a:t>
            </a:r>
            <a:r>
              <a:rPr lang="en-US" altLang="zh-CN" sz="800" dirty="0" smtClean="0">
                <a:solidFill>
                  <a:srgbClr val="F5F5F5"/>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pPr>
            <a:r>
              <a:rPr lang="en-US" altLang="zh-CN" sz="800" dirty="0" smtClean="0">
                <a:solidFill>
                  <a:srgbClr val="F5F5F5"/>
                </a:solidFill>
                <a:latin typeface="微软雅黑" panose="020B0503020204020204" pitchFamily="34" charset="-122"/>
                <a:ea typeface="微软雅黑" panose="020B0503020204020204" pitchFamily="34" charset="-122"/>
              </a:rPr>
              <a:t>The </a:t>
            </a:r>
            <a:r>
              <a:rPr lang="en-US" altLang="zh-CN" sz="800" dirty="0">
                <a:solidFill>
                  <a:srgbClr val="F5F5F5"/>
                </a:solidFill>
                <a:latin typeface="微软雅黑" panose="020B0503020204020204" pitchFamily="34" charset="-122"/>
                <a:ea typeface="微软雅黑" panose="020B0503020204020204" pitchFamily="34" charset="-122"/>
              </a:rPr>
              <a:t>advancement of a few, if it cannot be transformed into the capability growth of the many, will ultimately be constrained by the insufficient capacity of society as a whole</a:t>
            </a:r>
            <a:r>
              <a:rPr lang="en-US" altLang="zh-CN" sz="800" dirty="0" smtClean="0">
                <a:solidFill>
                  <a:srgbClr val="F5F5F5"/>
                </a:solidFill>
                <a:latin typeface="微软雅黑" panose="020B0503020204020204" pitchFamily="34" charset="-122"/>
                <a:ea typeface="微软雅黑" panose="020B0503020204020204" pitchFamily="34" charset="-122"/>
              </a:rPr>
              <a:t>.</a:t>
            </a:r>
          </a:p>
          <a:p>
            <a:pPr marL="171450" indent="-171450">
              <a:lnSpc>
                <a:spcPct val="150000"/>
              </a:lnSpc>
              <a:buFont typeface="Arial" panose="020B0604020202020204" pitchFamily="34" charset="0"/>
              <a:buChar char="•"/>
            </a:pPr>
            <a:r>
              <a:rPr lang="en-US" altLang="zh-CN" sz="800" dirty="0" smtClean="0">
                <a:solidFill>
                  <a:srgbClr val="F5F5F5"/>
                </a:solidFill>
                <a:latin typeface="微软雅黑" panose="020B0503020204020204" pitchFamily="34" charset="-122"/>
                <a:ea typeface="微软雅黑" panose="020B0503020204020204" pitchFamily="34" charset="-122"/>
              </a:rPr>
              <a:t>Therefore</a:t>
            </a:r>
            <a:r>
              <a:rPr lang="en-US" altLang="zh-CN" sz="800" dirty="0">
                <a:solidFill>
                  <a:srgbClr val="F5F5F5"/>
                </a:solidFill>
                <a:latin typeface="微软雅黑" panose="020B0503020204020204" pitchFamily="34" charset="-122"/>
                <a:ea typeface="微软雅黑" panose="020B0503020204020204" pitchFamily="34" charset="-122"/>
              </a:rPr>
              <a:t>, by developing a civilization of thought, it is imperative to shift humanity’s focus from “producing more material goods” toward enhancing the capacity to understand, judge, collaborate and create the future.</a:t>
            </a:r>
            <a:endParaRPr lang="zh-CN" altLang="en-US" sz="800" dirty="0" smtClean="0">
              <a:solidFill>
                <a:srgbClr val="F5F5F5"/>
              </a:solidFill>
              <a:latin typeface="微软雅黑" panose="020B0503020204020204" pitchFamily="34" charset="-122"/>
              <a:ea typeface="微软雅黑" panose="020B0503020204020204" pitchFamily="34" charset="-122"/>
            </a:endParaRPr>
          </a:p>
        </p:txBody>
      </p:sp>
      <p:sp>
        <p:nvSpPr>
          <p:cNvPr id="17" name="Rounded Rectangle 16"/>
          <p:cNvSpPr/>
          <p:nvPr/>
        </p:nvSpPr>
        <p:spPr>
          <a:xfrm>
            <a:off x="4754880" y="1783080"/>
            <a:ext cx="2423160" cy="542540"/>
          </a:xfrm>
          <a:prstGeom prst="roundRect">
            <a:avLst/>
          </a:prstGeom>
          <a:solidFill>
            <a:srgbClr val="0D121E"/>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4828031" y="1874520"/>
            <a:ext cx="45719" cy="358938"/>
          </a:xfrm>
          <a:prstGeom prst="rect">
            <a:avLst/>
          </a:prstGeom>
          <a:solidFill>
            <a:srgbClr val="3C3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910328" y="1917921"/>
            <a:ext cx="2176272" cy="240066"/>
          </a:xfrm>
          <a:prstGeom prst="rect">
            <a:avLst/>
          </a:prstGeom>
          <a:noFill/>
        </p:spPr>
        <p:txBody>
          <a:bodyPr wrap="square" lIns="27432" tIns="27432" rIns="27432" bIns="27432" anchor="t">
            <a:spAutoFit/>
          </a:bodyPr>
          <a:lstStyle/>
          <a:p>
            <a:pPr algn="l"/>
            <a:r>
              <a:rPr lang="zh-CN" altLang="en-US" sz="1200" b="1" dirty="0" smtClean="0">
                <a:solidFill>
                  <a:srgbClr val="F5F5F5"/>
                </a:solidFill>
                <a:latin typeface="微软雅黑" panose="020B0503020204020204" pitchFamily="34" charset="-122"/>
                <a:ea typeface="微软雅黑" panose="020B0503020204020204" pitchFamily="34" charset="-122"/>
              </a:rPr>
              <a:t>From a material-centered world</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21" name="Rounded Rectangle 20"/>
          <p:cNvSpPr/>
          <p:nvPr/>
        </p:nvSpPr>
        <p:spPr>
          <a:xfrm>
            <a:off x="7772400" y="1783080"/>
            <a:ext cx="3291840" cy="542540"/>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7991214" y="1933956"/>
            <a:ext cx="2981585" cy="240066"/>
          </a:xfrm>
          <a:prstGeom prst="rect">
            <a:avLst/>
          </a:prstGeom>
          <a:noFill/>
        </p:spPr>
        <p:txBody>
          <a:bodyPr wrap="square" lIns="27432" tIns="27432" rIns="27432" bIns="27432" anchor="t">
            <a:spAutoFit/>
          </a:bodyPr>
          <a:lstStyle/>
          <a:p>
            <a:pPr algn="l"/>
            <a:r>
              <a:rPr lang="zh-CN" altLang="en-US" sz="1200" b="1" dirty="0" smtClean="0">
                <a:solidFill>
                  <a:srgbClr val="F5F5F5"/>
                </a:solidFill>
                <a:latin typeface="微软雅黑" panose="020B0503020204020204" pitchFamily="34" charset="-122"/>
                <a:ea typeface="微软雅黑" panose="020B0503020204020204" pitchFamily="34" charset="-122"/>
              </a:rPr>
              <a:t>Toward a capability-centered world</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26" name="TextBox 25"/>
          <p:cNvSpPr txBox="1"/>
          <p:nvPr/>
        </p:nvSpPr>
        <p:spPr>
          <a:xfrm>
            <a:off x="4910328" y="2668887"/>
            <a:ext cx="2176272" cy="209288"/>
          </a:xfrm>
          <a:prstGeom prst="rect">
            <a:avLst/>
          </a:prstGeom>
          <a:noFill/>
        </p:spPr>
        <p:txBody>
          <a:bodyPr wrap="square" lIns="27432" tIns="27432" rIns="27432" bIns="27432" anchor="t">
            <a:spAutoFit/>
          </a:bodyPr>
          <a:lstStyle/>
          <a:p>
            <a:pPr algn="l"/>
            <a:r>
              <a:rPr sz="1000" b="1" dirty="0" err="1">
                <a:solidFill>
                  <a:srgbClr val="F5F5F5"/>
                </a:solidFill>
                <a:latin typeface="微软雅黑" panose="020B0503020204020204" pitchFamily="34" charset="-122"/>
                <a:ea typeface="微软雅黑" panose="020B0503020204020204" pitchFamily="34" charset="-122"/>
              </a:rPr>
              <a:t>From information accumulation</a:t>
            </a:r>
            <a:endParaRPr sz="1000" b="1" dirty="0">
              <a:solidFill>
                <a:srgbClr val="F5F5F5"/>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8019288" y="2666535"/>
            <a:ext cx="3044952" cy="240066"/>
          </a:xfrm>
          <a:prstGeom prst="rect">
            <a:avLst/>
          </a:prstGeom>
          <a:noFill/>
        </p:spPr>
        <p:txBody>
          <a:bodyPr wrap="square" lIns="27432" tIns="27432" rIns="27432" bIns="27432" anchor="t">
            <a:spAutoFit/>
          </a:bodyPr>
          <a:lstStyle/>
          <a:p>
            <a:pPr algn="l"/>
            <a:r>
              <a:rPr sz="1200" b="1" dirty="0" err="1">
                <a:solidFill>
                  <a:srgbClr val="F5F5F5"/>
                </a:solidFill>
                <a:latin typeface="微软雅黑" panose="020B0503020204020204" pitchFamily="34" charset="-122"/>
                <a:ea typeface="微软雅黑" panose="020B0503020204020204" pitchFamily="34" charset="-122"/>
              </a:rPr>
              <a:t>Toward transformation of thought</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33" name="TextBox 32"/>
          <p:cNvSpPr txBox="1"/>
          <p:nvPr/>
        </p:nvSpPr>
        <p:spPr>
          <a:xfrm>
            <a:off x="4943387" y="3399408"/>
            <a:ext cx="2176272" cy="193899"/>
          </a:xfrm>
          <a:prstGeom prst="rect">
            <a:avLst/>
          </a:prstGeom>
          <a:noFill/>
        </p:spPr>
        <p:txBody>
          <a:bodyPr wrap="square" lIns="27432" tIns="27432" rIns="27432" bIns="27432" anchor="t">
            <a:spAutoFit/>
          </a:bodyPr>
          <a:lstStyle/>
          <a:p>
            <a:pPr algn="l"/>
            <a:r>
              <a:rPr sz="900" b="1" dirty="0" err="1" smtClean="0">
                <a:solidFill>
                  <a:srgbClr val="F5F5F5"/>
                </a:solidFill>
                <a:latin typeface="微软雅黑" panose="020B0503020204020204" pitchFamily="34" charset="-122"/>
                <a:ea typeface="微软雅黑" panose="020B0503020204020204" pitchFamily="34" charset="-122"/>
              </a:rPr>
              <a:t>From single-language dominance</a:t>
            </a:r>
            <a:endParaRPr sz="900" b="1" dirty="0">
              <a:solidFill>
                <a:srgbClr val="F5F5F5"/>
              </a:solidFill>
              <a:latin typeface="微软雅黑" panose="020B0503020204020204" pitchFamily="34" charset="-122"/>
              <a:ea typeface="微软雅黑" panose="020B0503020204020204" pitchFamily="34" charset="-122"/>
            </a:endParaRPr>
          </a:p>
        </p:txBody>
      </p:sp>
      <p:sp>
        <p:nvSpPr>
          <p:cNvPr id="37" name="TextBox 36"/>
          <p:cNvSpPr txBox="1"/>
          <p:nvPr/>
        </p:nvSpPr>
        <p:spPr>
          <a:xfrm>
            <a:off x="8037577" y="3399822"/>
            <a:ext cx="3044952" cy="240066"/>
          </a:xfrm>
          <a:prstGeom prst="rect">
            <a:avLst/>
          </a:prstGeom>
          <a:noFill/>
        </p:spPr>
        <p:txBody>
          <a:bodyPr wrap="square" lIns="27432" tIns="27432" rIns="27432" bIns="27432" anchor="t">
            <a:spAutoFit/>
          </a:bodyPr>
          <a:lstStyle/>
          <a:p>
            <a:pPr algn="l"/>
            <a:r>
              <a:rPr sz="1200" b="1" dirty="0" err="1">
                <a:solidFill>
                  <a:srgbClr val="F5F5F5"/>
                </a:solidFill>
                <a:latin typeface="微软雅黑" panose="020B0503020204020204" pitchFamily="34" charset="-122"/>
                <a:ea typeface="微软雅黑" panose="020B0503020204020204" pitchFamily="34" charset="-122"/>
              </a:rPr>
              <a:t>Toward translation balance</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40" name="TextBox 39"/>
          <p:cNvSpPr txBox="1"/>
          <p:nvPr/>
        </p:nvSpPr>
        <p:spPr>
          <a:xfrm>
            <a:off x="4967067" y="4811994"/>
            <a:ext cx="2176272" cy="240066"/>
          </a:xfrm>
          <a:prstGeom prst="rect">
            <a:avLst/>
          </a:prstGeom>
          <a:noFill/>
        </p:spPr>
        <p:txBody>
          <a:bodyPr wrap="square" lIns="27432" tIns="27432" rIns="27432" bIns="27432" anchor="t">
            <a:spAutoFit/>
          </a:bodyPr>
          <a:lstStyle/>
          <a:p>
            <a:pPr algn="l"/>
            <a:r>
              <a:rPr sz="1200" b="1" dirty="0" err="1">
                <a:solidFill>
                  <a:srgbClr val="F5F5F5"/>
                </a:solidFill>
                <a:latin typeface="微软雅黑" panose="020B0503020204020204" pitchFamily="34" charset="-122"/>
                <a:ea typeface="微软雅黑" panose="020B0503020204020204" pitchFamily="34" charset="-122"/>
              </a:rPr>
              <a:t>From passive consumption</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44" name="TextBox 43"/>
          <p:cNvSpPr txBox="1"/>
          <p:nvPr/>
        </p:nvSpPr>
        <p:spPr>
          <a:xfrm>
            <a:off x="8046720" y="4819686"/>
            <a:ext cx="3044952" cy="240066"/>
          </a:xfrm>
          <a:prstGeom prst="rect">
            <a:avLst/>
          </a:prstGeom>
          <a:noFill/>
        </p:spPr>
        <p:txBody>
          <a:bodyPr wrap="square" lIns="27432" tIns="27432" rIns="27432" bIns="27432" anchor="t">
            <a:spAutoFit/>
          </a:bodyPr>
          <a:lstStyle/>
          <a:p>
            <a:pPr algn="l"/>
            <a:r>
              <a:rPr sz="1200" b="1" dirty="0" err="1" smtClean="0">
                <a:solidFill>
                  <a:srgbClr val="F5F5F5"/>
                </a:solidFill>
                <a:latin typeface="微软雅黑" panose="020B0503020204020204" pitchFamily="34" charset="-122"/>
                <a:ea typeface="微软雅黑" panose="020B0503020204020204" pitchFamily="34" charset="-122"/>
              </a:rPr>
              <a:t>Toward civilizational participation</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45" name="TextBox 44"/>
          <p:cNvSpPr txBox="1"/>
          <p:nvPr/>
        </p:nvSpPr>
        <p:spPr>
          <a:xfrm>
            <a:off x="4754880" y="5623560"/>
            <a:ext cx="6423193" cy="209288"/>
          </a:xfrm>
          <a:prstGeom prst="rect">
            <a:avLst/>
          </a:prstGeom>
          <a:noFill/>
        </p:spPr>
        <p:txBody>
          <a:bodyPr wrap="square" lIns="27432" tIns="27432" rIns="27432" bIns="27432" anchor="t">
            <a:spAutoFit/>
          </a:bodyPr>
          <a:lstStyle/>
          <a:p>
            <a:r>
              <a:rPr lang="zh-CN" altLang="en-US" sz="819" dirty="0">
                <a:solidFill>
                  <a:srgbClr val="D6B66A"/>
                </a:solidFill>
                <a:latin typeface="微软雅黑" panose="020B0503020204020204" pitchFamily="34" charset="-122"/>
                <a:ea typeface="微软雅黑" panose="020B0503020204020204" pitchFamily="34" charset="-122"/>
              </a:rPr>
              <a:t>The initiative seeks to move humanity from material growth toward capability, judgment, collaboration and creation.</a:t>
            </a:r>
            <a:endParaRPr sz="1000" b="0" dirty="0">
              <a:solidFill>
                <a:srgbClr val="D6B66A"/>
              </a:solidFill>
              <a:latin typeface="微软雅黑" panose="020B0503020204020204" pitchFamily="34" charset="-122"/>
              <a:ea typeface="微软雅黑" panose="020B0503020204020204" pitchFamily="34" charset="-122"/>
            </a:endParaRPr>
          </a:p>
        </p:txBody>
      </p:sp>
      <p:sp>
        <p:nvSpPr>
          <p:cNvPr id="48" name="Rectangle 8"/>
          <p:cNvSpPr/>
          <p:nvPr/>
        </p:nvSpPr>
        <p:spPr>
          <a:xfrm>
            <a:off x="2908027" y="1371312"/>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ectangle 9"/>
          <p:cNvSpPr/>
          <p:nvPr/>
        </p:nvSpPr>
        <p:spPr>
          <a:xfrm>
            <a:off x="3729434" y="1371312"/>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ectangle 10"/>
          <p:cNvSpPr/>
          <p:nvPr/>
        </p:nvSpPr>
        <p:spPr>
          <a:xfrm>
            <a:off x="2086620" y="1375884"/>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ectangle 10"/>
          <p:cNvSpPr/>
          <p:nvPr/>
        </p:nvSpPr>
        <p:spPr>
          <a:xfrm>
            <a:off x="438912" y="1382537"/>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ectangle 10"/>
          <p:cNvSpPr/>
          <p:nvPr/>
        </p:nvSpPr>
        <p:spPr>
          <a:xfrm>
            <a:off x="1265213" y="1382537"/>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ectangle 17"/>
          <p:cNvSpPr/>
          <p:nvPr/>
        </p:nvSpPr>
        <p:spPr>
          <a:xfrm>
            <a:off x="4829160" y="2618879"/>
            <a:ext cx="45719" cy="3589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Rectangle 17"/>
          <p:cNvSpPr/>
          <p:nvPr/>
        </p:nvSpPr>
        <p:spPr>
          <a:xfrm>
            <a:off x="7900828" y="1875308"/>
            <a:ext cx="45719" cy="358938"/>
          </a:xfrm>
          <a:prstGeom prst="rect">
            <a:avLst/>
          </a:prstGeom>
          <a:solidFill>
            <a:srgbClr val="3C3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Rectangle 17"/>
          <p:cNvSpPr/>
          <p:nvPr/>
        </p:nvSpPr>
        <p:spPr>
          <a:xfrm>
            <a:off x="7902747" y="2608636"/>
            <a:ext cx="45719" cy="3589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4" name="Rectangle 17"/>
          <p:cNvSpPr/>
          <p:nvPr/>
        </p:nvSpPr>
        <p:spPr>
          <a:xfrm>
            <a:off x="4826274" y="3339972"/>
            <a:ext cx="45719" cy="358938"/>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Rectangle 17"/>
          <p:cNvSpPr/>
          <p:nvPr/>
        </p:nvSpPr>
        <p:spPr>
          <a:xfrm>
            <a:off x="7903069" y="3339972"/>
            <a:ext cx="45719" cy="358938"/>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7" name="Rounded Rectangle 16"/>
          <p:cNvSpPr/>
          <p:nvPr/>
        </p:nvSpPr>
        <p:spPr>
          <a:xfrm>
            <a:off x="4754880" y="3945860"/>
            <a:ext cx="2423160" cy="542540"/>
          </a:xfrm>
          <a:prstGeom prst="roundRect">
            <a:avLst/>
          </a:prstGeom>
          <a:solidFill>
            <a:srgbClr val="0D121E"/>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Rounded Rectangle 20"/>
          <p:cNvSpPr/>
          <p:nvPr/>
        </p:nvSpPr>
        <p:spPr>
          <a:xfrm>
            <a:off x="7772400" y="3949970"/>
            <a:ext cx="3291840" cy="542540"/>
          </a:xfrm>
          <a:prstGeom prst="roundRect">
            <a:avLst/>
          </a:prstGeom>
          <a:solidFill>
            <a:srgbClr val="091832"/>
          </a:solidFill>
          <a:ln w="12700">
            <a:solidFill>
              <a:srgbClr val="2355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Rectangle 17"/>
          <p:cNvSpPr/>
          <p:nvPr/>
        </p:nvSpPr>
        <p:spPr>
          <a:xfrm>
            <a:off x="7899403" y="4042073"/>
            <a:ext cx="45719" cy="358938"/>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2" name="Rectangle 17"/>
          <p:cNvSpPr/>
          <p:nvPr/>
        </p:nvSpPr>
        <p:spPr>
          <a:xfrm>
            <a:off x="4829160" y="4039835"/>
            <a:ext cx="45719" cy="358938"/>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3" name="Rectangle 17"/>
          <p:cNvSpPr/>
          <p:nvPr/>
        </p:nvSpPr>
        <p:spPr>
          <a:xfrm>
            <a:off x="4829908" y="4752558"/>
            <a:ext cx="45719" cy="358938"/>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4" name="Rectangle 17"/>
          <p:cNvSpPr/>
          <p:nvPr/>
        </p:nvSpPr>
        <p:spPr>
          <a:xfrm>
            <a:off x="7899402" y="4752558"/>
            <a:ext cx="45719" cy="358938"/>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5" name="TextBox 32"/>
          <p:cNvSpPr txBox="1"/>
          <p:nvPr/>
        </p:nvSpPr>
        <p:spPr>
          <a:xfrm>
            <a:off x="4937760" y="4097097"/>
            <a:ext cx="2176272" cy="240066"/>
          </a:xfrm>
          <a:prstGeom prst="rect">
            <a:avLst/>
          </a:prstGeom>
          <a:noFill/>
        </p:spPr>
        <p:txBody>
          <a:bodyPr wrap="square" lIns="27432" tIns="27432" rIns="27432" bIns="27432" anchor="t">
            <a:spAutoFit/>
          </a:bodyPr>
          <a:lstStyle/>
          <a:p>
            <a:pPr algn="l"/>
            <a:r>
              <a:rPr sz="1200" b="1" dirty="0" smtClean="0">
                <a:solidFill>
                  <a:srgbClr val="F5F5F5"/>
                </a:solidFill>
                <a:latin typeface="微软雅黑" panose="020B0503020204020204" pitchFamily="34" charset="-122"/>
                <a:ea typeface="微软雅黑" panose="020B0503020204020204" pitchFamily="34" charset="-122"/>
              </a:rPr>
              <a:t>From local competition</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76" name="TextBox 32"/>
          <p:cNvSpPr txBox="1"/>
          <p:nvPr/>
        </p:nvSpPr>
        <p:spPr>
          <a:xfrm>
            <a:off x="8072125" y="4104641"/>
            <a:ext cx="2900674" cy="240066"/>
          </a:xfrm>
          <a:prstGeom prst="rect">
            <a:avLst/>
          </a:prstGeom>
          <a:noFill/>
        </p:spPr>
        <p:txBody>
          <a:bodyPr wrap="square" lIns="27432" tIns="27432" rIns="27432" bIns="27432" anchor="t">
            <a:spAutoFit/>
          </a:bodyPr>
          <a:lstStyle/>
          <a:p>
            <a:pPr algn="l"/>
            <a:r>
              <a:rPr lang="zh-CN" altLang="en-US" sz="1200" b="1" dirty="0" smtClean="0">
                <a:solidFill>
                  <a:srgbClr val="F5F5F5"/>
                </a:solidFill>
                <a:latin typeface="微软雅黑" panose="020B0503020204020204" pitchFamily="34" charset="-122"/>
                <a:ea typeface="微软雅黑" panose="020B0503020204020204" pitchFamily="34" charset="-122"/>
              </a:rPr>
              <a:t>Toward global collaboration</a:t>
            </a:r>
            <a:endParaRPr sz="1200" b="1" dirty="0">
              <a:solidFill>
                <a:srgbClr val="F5F5F5"/>
              </a:solidFill>
              <a:latin typeface="微软雅黑" panose="020B0503020204020204" pitchFamily="34" charset="-122"/>
              <a:ea typeface="微软雅黑" panose="020B0503020204020204" pitchFamily="34" charset="-122"/>
            </a:endParaRPr>
          </a:p>
        </p:txBody>
      </p:sp>
      <p:sp>
        <p:nvSpPr>
          <p:cNvPr id="2" name="右箭头 1"/>
          <p:cNvSpPr/>
          <p:nvPr/>
        </p:nvSpPr>
        <p:spPr>
          <a:xfrm>
            <a:off x="7232624" y="1904699"/>
            <a:ext cx="485192" cy="298579"/>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4" name="右箭头 53"/>
          <p:cNvSpPr/>
          <p:nvPr/>
        </p:nvSpPr>
        <p:spPr>
          <a:xfrm>
            <a:off x="7232505" y="2637278"/>
            <a:ext cx="485192" cy="298579"/>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5" name="右箭头 54"/>
          <p:cNvSpPr/>
          <p:nvPr/>
        </p:nvSpPr>
        <p:spPr>
          <a:xfrm>
            <a:off x="7254925" y="3372481"/>
            <a:ext cx="485192" cy="298579"/>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6" name="右箭头 55"/>
          <p:cNvSpPr/>
          <p:nvPr/>
        </p:nvSpPr>
        <p:spPr>
          <a:xfrm>
            <a:off x="7240921" y="4046128"/>
            <a:ext cx="485192" cy="298579"/>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79" name="右箭头 78"/>
          <p:cNvSpPr/>
          <p:nvPr/>
        </p:nvSpPr>
        <p:spPr>
          <a:xfrm>
            <a:off x="7242850" y="4812917"/>
            <a:ext cx="485192" cy="298579"/>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53" name="TextBox 3"/>
          <p:cNvSpPr txBox="1"/>
          <p:nvPr/>
        </p:nvSpPr>
        <p:spPr>
          <a:xfrm>
            <a:off x="911624" y="187279"/>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77" name="图片 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53" y="113643"/>
            <a:ext cx="342000" cy="342000"/>
          </a:xfrm>
          <a:prstGeom prst="rect">
            <a:avLst/>
          </a:prstGeom>
        </p:spPr>
      </p:pic>
      <p:sp>
        <p:nvSpPr>
          <p:cNvPr id="57" name="TextBox 20"/>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80" name="TextBox 21"/>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7</a:t>
            </a:r>
            <a:endParaRPr dirty="0"/>
          </a:p>
        </p:txBody>
      </p:sp>
      <p:sp>
        <p:nvSpPr>
          <p:cNvPr id="81"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1986029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0" name="Rounded Rectangle 29"/>
          <p:cNvSpPr/>
          <p:nvPr/>
        </p:nvSpPr>
        <p:spPr>
          <a:xfrm>
            <a:off x="964692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94360" y="658368"/>
            <a:ext cx="10881360" cy="283154"/>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1600" dirty="0" smtClean="0">
                <a:latin typeface="微软雅黑" panose="020B0503020204020204" pitchFamily="34" charset="-122"/>
                <a:ea typeface="微软雅黑" panose="020B0503020204020204" pitchFamily="34" charset="-122"/>
              </a:rPr>
              <a:t>Civilizational Collaboration Platform: An Operating System for Global Civilizational Cooperation</a:t>
            </a:r>
            <a:endParaRPr sz="1600"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190821"/>
          </a:xfrm>
          <a:prstGeom prst="rect">
            <a:avLst/>
          </a:prstGeom>
          <a:noFill/>
        </p:spPr>
        <p:txBody>
          <a:bodyPr wrap="square" lIns="18288" tIns="18288" rIns="18288" bIns="18288">
            <a:spAutoFit/>
          </a:bodyPr>
          <a:lstStyle/>
          <a:p>
            <a:r>
              <a:rPr lang="zh-CN" altLang="en-US" sz="1000" dirty="0" smtClean="0">
                <a:solidFill>
                  <a:srgbClr val="D6B66A"/>
                </a:solidFill>
                <a:latin typeface="微软雅黑" panose="020B0503020204020204" pitchFamily="34" charset="-122"/>
                <a:ea typeface="微软雅黑" panose="020B0503020204020204" pitchFamily="34" charset="-122"/>
              </a:rPr>
              <a:t>Integrating civilizational achievements, multilingual translation, problem generation, task collaboration, resource allocation and global linkage into a sustainable platform.</a:t>
            </a:r>
            <a:endParaRPr lang="zh-CN" altLang="en-US" sz="1000" dirty="0">
              <a:solidFill>
                <a:srgbClr val="D6B66A"/>
              </a:solidFill>
              <a:latin typeface="微软雅黑" panose="020B0503020204020204" pitchFamily="34" charset="-122"/>
              <a:ea typeface="微软雅黑" panose="020B0503020204020204" pitchFamily="34" charset="-122"/>
            </a:endParaRPr>
          </a:p>
        </p:txBody>
      </p:sp>
      <p:sp>
        <p:nvSpPr>
          <p:cNvPr id="10" name="Rounded Rectangle 9"/>
          <p:cNvSpPr/>
          <p:nvPr/>
        </p:nvSpPr>
        <p:spPr>
          <a:xfrm>
            <a:off x="68580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832104" y="2587752"/>
            <a:ext cx="50292" cy="1911096"/>
          </a:xfrm>
          <a:prstGeom prst="round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978408" y="2521972"/>
            <a:ext cx="1581912" cy="252377"/>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400" dirty="0" smtClean="0">
                <a:latin typeface="微软雅黑" panose="020B0503020204020204" pitchFamily="34" charset="-122"/>
                <a:ea typeface="微软雅黑" panose="020B0503020204020204" pitchFamily="34" charset="-122"/>
              </a:rPr>
              <a:t>Content Library</a:t>
            </a:r>
            <a:endParaRPr sz="1400" dirty="0">
              <a:latin typeface="微软雅黑" panose="020B0503020204020204" pitchFamily="34" charset="-122"/>
              <a:ea typeface="微软雅黑" panose="020B0503020204020204" pitchFamily="34" charset="-122"/>
            </a:endParaRPr>
          </a:p>
        </p:txBody>
      </p:sp>
      <p:sp>
        <p:nvSpPr>
          <p:cNvPr id="13" name="TextBox 12"/>
          <p:cNvSpPr txBox="1"/>
          <p:nvPr/>
        </p:nvSpPr>
        <p:spPr>
          <a:xfrm>
            <a:off x="978408" y="2950829"/>
            <a:ext cx="1554480" cy="130785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Continuously integrate knowledge across different languages, forming a civilizational asset library that can be translated, exhibited and transformed into actionable tasks.</a:t>
            </a:r>
            <a:endParaRPr sz="800" dirty="0">
              <a:latin typeface="微软雅黑" panose="020B0503020204020204" pitchFamily="34" charset="-122"/>
              <a:ea typeface="微软雅黑" panose="020B0503020204020204" pitchFamily="34" charset="-122"/>
            </a:endParaRPr>
          </a:p>
        </p:txBody>
      </p:sp>
      <p:sp>
        <p:nvSpPr>
          <p:cNvPr id="15" name="Rounded Rectangle 14"/>
          <p:cNvSpPr/>
          <p:nvPr/>
        </p:nvSpPr>
        <p:spPr>
          <a:xfrm>
            <a:off x="292608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3072384" y="2587752"/>
            <a:ext cx="50292" cy="1911096"/>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3218688" y="2521972"/>
            <a:ext cx="1581912" cy="252377"/>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400" dirty="0" smtClean="0">
                <a:latin typeface="微软雅黑" panose="020B0503020204020204" pitchFamily="34" charset="-122"/>
                <a:ea typeface="微软雅黑" panose="020B0503020204020204" pitchFamily="34" charset="-122"/>
              </a:rPr>
              <a:t>Problem Library</a:t>
            </a:r>
            <a:endParaRPr sz="1400" dirty="0">
              <a:latin typeface="微软雅黑" panose="020B0503020204020204" pitchFamily="34" charset="-122"/>
              <a:ea typeface="微软雅黑" panose="020B0503020204020204" pitchFamily="34" charset="-122"/>
            </a:endParaRPr>
          </a:p>
        </p:txBody>
      </p:sp>
      <p:sp>
        <p:nvSpPr>
          <p:cNvPr id="18" name="TextBox 17"/>
          <p:cNvSpPr txBox="1"/>
          <p:nvPr/>
        </p:nvSpPr>
        <p:spPr>
          <a:xfrm>
            <a:off x="3218688" y="2957407"/>
            <a:ext cx="1554480" cy="1329595"/>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Build a </a:t>
            </a:r>
            <a:r>
              <a:rPr lang="en-US" altLang="zh-CN" sz="800" b="1" dirty="0">
                <a:solidFill>
                  <a:srgbClr val="D6B66A"/>
                </a:solidFill>
                <a:latin typeface="微软雅黑" panose="020B0503020204020204" pitchFamily="34" charset="-122"/>
                <a:ea typeface="微软雅黑" panose="020B0503020204020204" pitchFamily="34" charset="-122"/>
              </a:rPr>
              <a:t>Civilizational Radar </a:t>
            </a:r>
            <a:r>
              <a:rPr lang="en-US" altLang="zh-CN" sz="800" dirty="0">
                <a:latin typeface="微软雅黑" panose="020B0503020204020204" pitchFamily="34" charset="-122"/>
                <a:ea typeface="微软雅黑" panose="020B0503020204020204" pitchFamily="34" charset="-122"/>
              </a:rPr>
              <a:t>that generates </a:t>
            </a:r>
            <a:r>
              <a:rPr lang="en-US" altLang="zh-CN" sz="800" b="1" dirty="0">
                <a:solidFill>
                  <a:srgbClr val="D6B66A"/>
                </a:solidFill>
                <a:latin typeface="微软雅黑" panose="020B0503020204020204" pitchFamily="34" charset="-122"/>
                <a:ea typeface="微软雅黑" panose="020B0503020204020204" pitchFamily="34" charset="-122"/>
              </a:rPr>
              <a:t>a Civilizational Gap Map</a:t>
            </a:r>
            <a:r>
              <a:rPr lang="en-US" altLang="zh-CN" sz="800" dirty="0">
                <a:latin typeface="微软雅黑" panose="020B0503020204020204" pitchFamily="34" charset="-122"/>
                <a:ea typeface="微软雅黑" panose="020B0503020204020204" pitchFamily="34" charset="-122"/>
              </a:rPr>
              <a:t> through multidimensional scanning, continuously identifying gaps and deficiencies across different fields.</a:t>
            </a:r>
            <a:endParaRPr sz="800" dirty="0">
              <a:latin typeface="微软雅黑" panose="020B0503020204020204" pitchFamily="34" charset="-122"/>
              <a:ea typeface="微软雅黑" panose="020B0503020204020204" pitchFamily="34" charset="-122"/>
            </a:endParaRPr>
          </a:p>
        </p:txBody>
      </p:sp>
      <p:sp>
        <p:nvSpPr>
          <p:cNvPr id="20" name="Rounded Rectangle 19"/>
          <p:cNvSpPr/>
          <p:nvPr/>
        </p:nvSpPr>
        <p:spPr>
          <a:xfrm>
            <a:off x="516636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ounded Rectangle 20"/>
          <p:cNvSpPr/>
          <p:nvPr/>
        </p:nvSpPr>
        <p:spPr>
          <a:xfrm>
            <a:off x="9793326" y="2587752"/>
            <a:ext cx="50292" cy="1911096"/>
          </a:xfrm>
          <a:prstGeom prst="round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458968" y="2521972"/>
            <a:ext cx="1581912" cy="406265"/>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200" dirty="0" smtClean="0">
                <a:latin typeface="微软雅黑" panose="020B0503020204020204" pitchFamily="34" charset="-122"/>
                <a:ea typeface="微软雅黑" panose="020B0503020204020204" pitchFamily="34" charset="-122"/>
              </a:rPr>
              <a:t>Task Collaboration System</a:t>
            </a:r>
            <a:endParaRPr sz="1200" dirty="0">
              <a:latin typeface="微软雅黑" panose="020B0503020204020204" pitchFamily="34" charset="-122"/>
              <a:ea typeface="微软雅黑" panose="020B0503020204020204" pitchFamily="34" charset="-122"/>
            </a:endParaRPr>
          </a:p>
        </p:txBody>
      </p:sp>
      <p:sp>
        <p:nvSpPr>
          <p:cNvPr id="23" name="TextBox 22"/>
          <p:cNvSpPr txBox="1"/>
          <p:nvPr/>
        </p:nvSpPr>
        <p:spPr>
          <a:xfrm>
            <a:off x="5458968" y="2957407"/>
            <a:ext cx="1554480" cy="112319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Break civilizational gaps into tasks that can be claimed, executed, reviewed and tracked, and organize global resources for collaborative solutions.</a:t>
            </a:r>
            <a:endParaRPr sz="800" dirty="0">
              <a:latin typeface="微软雅黑" panose="020B0503020204020204" pitchFamily="34" charset="-122"/>
              <a:ea typeface="微软雅黑" panose="020B0503020204020204" pitchFamily="34" charset="-122"/>
            </a:endParaRPr>
          </a:p>
        </p:txBody>
      </p:sp>
      <p:sp>
        <p:nvSpPr>
          <p:cNvPr id="25" name="Rounded Rectangle 24"/>
          <p:cNvSpPr/>
          <p:nvPr/>
        </p:nvSpPr>
        <p:spPr>
          <a:xfrm>
            <a:off x="7406640" y="2423160"/>
            <a:ext cx="1965960" cy="224028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ounded Rectangle 25"/>
          <p:cNvSpPr/>
          <p:nvPr/>
        </p:nvSpPr>
        <p:spPr>
          <a:xfrm>
            <a:off x="7552944" y="2587752"/>
            <a:ext cx="50292" cy="1911096"/>
          </a:xfrm>
          <a:prstGeom prst="round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7699248" y="2521972"/>
            <a:ext cx="1581912" cy="406265"/>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200" dirty="0" smtClean="0">
                <a:latin typeface="微软雅黑" panose="020B0503020204020204" pitchFamily="34" charset="-122"/>
                <a:ea typeface="微软雅黑" panose="020B0503020204020204" pitchFamily="34" charset="-122"/>
              </a:rPr>
              <a:t>Resource Allocation System</a:t>
            </a:r>
            <a:endParaRPr sz="1200" dirty="0">
              <a:latin typeface="微软雅黑" panose="020B0503020204020204" pitchFamily="34" charset="-122"/>
              <a:ea typeface="微软雅黑" panose="020B0503020204020204" pitchFamily="34" charset="-122"/>
            </a:endParaRPr>
          </a:p>
        </p:txBody>
      </p:sp>
      <p:sp>
        <p:nvSpPr>
          <p:cNvPr id="28" name="TextBox 27"/>
          <p:cNvSpPr txBox="1"/>
          <p:nvPr/>
        </p:nvSpPr>
        <p:spPr>
          <a:xfrm>
            <a:off x="7699248" y="2957407"/>
            <a:ext cx="1554480" cy="1492524"/>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Dynamically allocate contributions and rights, surpluses and shortages, funds and projects, tasks and capabilities, so that global resources flow toward the gaps that most need to be filled.</a:t>
            </a:r>
            <a:endParaRPr sz="800" dirty="0">
              <a:latin typeface="微软雅黑" panose="020B0503020204020204" pitchFamily="34" charset="-122"/>
              <a:ea typeface="微软雅黑" panose="020B0503020204020204" pitchFamily="34" charset="-122"/>
            </a:endParaRPr>
          </a:p>
        </p:txBody>
      </p:sp>
      <p:sp>
        <p:nvSpPr>
          <p:cNvPr id="31" name="Rounded Rectangle 30"/>
          <p:cNvSpPr/>
          <p:nvPr/>
        </p:nvSpPr>
        <p:spPr>
          <a:xfrm>
            <a:off x="5293521" y="2574355"/>
            <a:ext cx="50292" cy="1911096"/>
          </a:xfrm>
          <a:prstGeom prst="round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9939528" y="2521972"/>
            <a:ext cx="1581912" cy="406265"/>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1200" dirty="0" smtClean="0">
                <a:latin typeface="微软雅黑" panose="020B0503020204020204" pitchFamily="34" charset="-122"/>
                <a:ea typeface="微软雅黑" panose="020B0503020204020204" pitchFamily="34" charset="-122"/>
              </a:rPr>
              <a:t>Global Linkage System</a:t>
            </a:r>
            <a:endParaRPr sz="1200" dirty="0"/>
          </a:p>
        </p:txBody>
      </p:sp>
      <p:sp>
        <p:nvSpPr>
          <p:cNvPr id="33" name="TextBox 32"/>
          <p:cNvSpPr txBox="1"/>
          <p:nvPr/>
        </p:nvSpPr>
        <p:spPr>
          <a:xfrm>
            <a:off x="9939528" y="2957407"/>
            <a:ext cx="1554480" cy="112319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800" dirty="0">
                <a:latin typeface="微软雅黑" panose="020B0503020204020204" pitchFamily="34" charset="-122"/>
                <a:ea typeface="微软雅黑" panose="020B0503020204020204" pitchFamily="34" charset="-122"/>
              </a:rPr>
              <a:t>Break down barriers between regions, languages, industries, capital and communities, forming a collaborative network of mutual response and shared construction.</a:t>
            </a:r>
            <a:endParaRPr sz="800" dirty="0">
              <a:latin typeface="微软雅黑" panose="020B0503020204020204" pitchFamily="34" charset="-122"/>
              <a:ea typeface="微软雅黑" panose="020B0503020204020204" pitchFamily="34" charset="-122"/>
            </a:endParaRP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8</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矩形 6"/>
          <p:cNvSpPr/>
          <p:nvPr/>
        </p:nvSpPr>
        <p:spPr>
          <a:xfrm>
            <a:off x="594360" y="5142639"/>
            <a:ext cx="11109960" cy="276999"/>
          </a:xfrm>
          <a:prstGeom prst="rect">
            <a:avLst/>
          </a:prstGeom>
        </p:spPr>
        <p:txBody>
          <a:bodyPr wrap="square">
            <a:spAutoFit/>
          </a:bodyPr>
          <a:lstStyle/>
          <a:p>
            <a:pPr algn="ctr"/>
            <a:r>
              <a:rPr lang="zh-CN" altLang="en-US" sz="1200" dirty="0" smtClean="0">
                <a:solidFill>
                  <a:srgbClr val="D6B66A"/>
                </a:solidFill>
                <a:latin typeface="微软雅黑" panose="020B0503020204020204" pitchFamily="34" charset="-122"/>
                <a:ea typeface="微软雅黑" panose="020B0503020204020204" pitchFamily="34" charset="-122"/>
              </a:rPr>
              <a:t>Scan civilizational gaps, organize global collaboration, allocate surplus and scarcity, remove circulation barriers and improve civilizational capability.</a:t>
            </a:r>
            <a:endParaRPr lang="zh-CN" altLang="en-US" sz="1200" dirty="0">
              <a:solidFill>
                <a:srgbClr val="D6B66A"/>
              </a:solidFill>
              <a:latin typeface="微软雅黑" panose="020B0503020204020204" pitchFamily="34" charset="-122"/>
              <a:ea typeface="微软雅黑" panose="020B0503020204020204" pitchFamily="34" charset="-122"/>
            </a:endParaRPr>
          </a:p>
        </p:txBody>
      </p:sp>
      <p:sp>
        <p:nvSpPr>
          <p:cNvPr id="34"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5"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28584706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594360" y="658368"/>
            <a:ext cx="10881360" cy="329321"/>
          </a:xfrm>
          <a:prstGeom prst="rect">
            <a:avLst/>
          </a:prstGeom>
          <a:noFill/>
        </p:spPr>
        <p:txBody>
          <a:bodyPr wrap="square" lIns="18288" tIns="18288" rIns="18288" bIns="18288">
            <a:spAutoFit/>
          </a:bodyPr>
          <a:lstStyle/>
          <a:p>
            <a:pPr>
              <a:defRPr sz="3000" b="1">
                <a:solidFill>
                  <a:srgbClr val="FFFFFF"/>
                </a:solidFill>
                <a:latin typeface="Microsoft YaHei"/>
              </a:defRPr>
            </a:pPr>
            <a:r>
              <a:rPr lang="zh-CN" altLang="en-US" sz="1900" dirty="0" smtClean="0">
                <a:latin typeface="微软雅黑" panose="020B0503020204020204" pitchFamily="34" charset="-122"/>
                <a:ea typeface="微软雅黑" panose="020B0503020204020204" pitchFamily="34" charset="-122"/>
              </a:rPr>
              <a:t>Civilizational Collaboration Protocols: Foundational rules for healthy platform operation</a:t>
            </a:r>
            <a:endParaRPr sz="1900" dirty="0">
              <a:latin typeface="微软雅黑" panose="020B0503020204020204" pitchFamily="34" charset="-122"/>
              <a:ea typeface="微软雅黑" panose="020B0503020204020204" pitchFamily="34" charset="-122"/>
            </a:endParaRPr>
          </a:p>
        </p:txBody>
      </p:sp>
      <p:sp>
        <p:nvSpPr>
          <p:cNvPr id="6" name="TextBox 5"/>
          <p:cNvSpPr txBox="1"/>
          <p:nvPr/>
        </p:nvSpPr>
        <p:spPr>
          <a:xfrm>
            <a:off x="621792" y="1234440"/>
            <a:ext cx="10607040" cy="283154"/>
          </a:xfrm>
          <a:prstGeom prst="rect">
            <a:avLst/>
          </a:prstGeom>
          <a:noFill/>
        </p:spPr>
        <p:txBody>
          <a:bodyPr wrap="square" lIns="18288" tIns="18288" rIns="18288" bIns="18288">
            <a:spAutoFit/>
          </a:bodyPr>
          <a:lstStyle/>
          <a:p>
            <a:r>
              <a:rPr lang="zh-CN" altLang="en-US" sz="1312" dirty="0">
                <a:solidFill>
                  <a:srgbClr val="D8B14A"/>
                </a:solidFill>
                <a:latin typeface="微软雅黑" panose="020B0503020204020204" pitchFamily="34" charset="-122"/>
                <a:ea typeface="微软雅黑" panose="020B0503020204020204" pitchFamily="34" charset="-122"/>
              </a:rPr>
              <a:t>Connect systems, users and content through protocols, and safeguard healthy collaboration through foundational rules.</a:t>
            </a:r>
          </a:p>
        </p:txBody>
      </p:sp>
      <p:sp>
        <p:nvSpPr>
          <p:cNvPr id="10" name="Rounded Rectangle 9"/>
          <p:cNvSpPr/>
          <p:nvPr/>
        </p:nvSpPr>
        <p:spPr>
          <a:xfrm>
            <a:off x="621792" y="1917001"/>
            <a:ext cx="10242191"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797108" y="1973461"/>
            <a:ext cx="45719" cy="1087973"/>
          </a:xfrm>
          <a:prstGeom prst="round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013629" y="2123551"/>
            <a:ext cx="4816414" cy="344710"/>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sz="2000" dirty="0" smtClean="0">
                <a:solidFill>
                  <a:schemeClr val="bg1"/>
                </a:solidFill>
                <a:latin typeface="微软雅黑" panose="020B0503020204020204" pitchFamily="34" charset="-122"/>
                <a:ea typeface="微软雅黑" panose="020B0503020204020204" pitchFamily="34" charset="-122"/>
              </a:rPr>
              <a:t>Protocol Principles</a:t>
            </a:r>
            <a:endParaRPr sz="2000" dirty="0">
              <a:solidFill>
                <a:schemeClr val="bg1"/>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1031718" y="2485460"/>
            <a:ext cx="9620174" cy="362792"/>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zh-CN" altLang="en-US" sz="1312" dirty="0" smtClean="0">
                <a:solidFill>
                  <a:srgbClr val="786735"/>
                </a:solidFill>
                <a:latin typeface="微软雅黑" panose="020B0503020204020204" pitchFamily="34" charset="-122"/>
                <a:ea typeface="微软雅黑" panose="020B0503020204020204" pitchFamily="34" charset="-122"/>
              </a:rPr>
              <a:t>Human-centered, inclusive, farsighted, balanced, truthful, open, diverse, cooperative, universally beneficial, simple, consumption-reducing, efficiency-enhancing, safe, adaptive and sustainable.</a:t>
            </a:r>
            <a:endParaRPr sz="1600" dirty="0">
              <a:solidFill>
                <a:srgbClr val="786735"/>
              </a:solidFill>
              <a:latin typeface="微软雅黑" panose="020B0503020204020204" pitchFamily="34" charset="-122"/>
              <a:ea typeface="微软雅黑" panose="020B0503020204020204" pitchFamily="34" charset="-122"/>
            </a:endParaRPr>
          </a:p>
        </p:txBody>
      </p:sp>
      <p:sp>
        <p:nvSpPr>
          <p:cNvPr id="36" name="TextBox 35"/>
          <p:cNvSpPr txBox="1"/>
          <p:nvPr/>
        </p:nvSpPr>
        <p:spPr>
          <a:xfrm>
            <a:off x="8412480" y="6473952"/>
            <a:ext cx="3108960" cy="228600"/>
          </a:xfrm>
          <a:prstGeom prst="rect">
            <a:avLst/>
          </a:prstGeom>
          <a:noFill/>
        </p:spPr>
        <p:txBody>
          <a:bodyPr wrap="square" lIns="18288" tIns="18288" rIns="18288" bIns="18288">
            <a:spAutoFit/>
          </a:bodyPr>
          <a:lstStyle/>
          <a:p>
            <a:pPr algn="r">
              <a:defRPr sz="750" b="0">
                <a:solidFill>
                  <a:srgbClr val="7E8EA6"/>
                </a:solidFill>
                <a:latin typeface="Microsoft YaHei"/>
              </a:defRPr>
            </a:pPr>
            <a:r>
              <a:rPr dirty="0"/>
              <a:t>Huaven Civilization Initiative</a:t>
            </a:r>
          </a:p>
        </p:txBody>
      </p:sp>
      <p:sp>
        <p:nvSpPr>
          <p:cNvPr id="37" name="TextBox 36"/>
          <p:cNvSpPr txBox="1"/>
          <p:nvPr/>
        </p:nvSpPr>
        <p:spPr>
          <a:xfrm>
            <a:off x="11475720" y="6455664"/>
            <a:ext cx="228600" cy="160044"/>
          </a:xfrm>
          <a:prstGeom prst="rect">
            <a:avLst/>
          </a:prstGeom>
          <a:noFill/>
        </p:spPr>
        <p:txBody>
          <a:bodyPr wrap="square" lIns="18288" tIns="18288" rIns="18288" bIns="18288">
            <a:spAutoFit/>
          </a:bodyPr>
          <a:lstStyle/>
          <a:p>
            <a:pPr algn="r">
              <a:defRPr sz="800" b="0">
                <a:solidFill>
                  <a:srgbClr val="7E8EA6"/>
                </a:solidFill>
                <a:latin typeface="Microsoft YaHei"/>
              </a:defRPr>
            </a:pPr>
            <a:r>
              <a:rPr lang="en-US" dirty="0" smtClean="0"/>
              <a:t>9</a:t>
            </a:r>
            <a:endParaRPr dirty="0"/>
          </a:p>
        </p:txBody>
      </p:sp>
      <p:sp>
        <p:nvSpPr>
          <p:cNvPr id="38" name="Rectangle 8"/>
          <p:cNvSpPr/>
          <p:nvPr/>
        </p:nvSpPr>
        <p:spPr>
          <a:xfrm>
            <a:off x="3090907" y="1667740"/>
            <a:ext cx="720000" cy="36576"/>
          </a:xfrm>
          <a:prstGeom prst="rect">
            <a:avLst/>
          </a:prstGeom>
          <a:solidFill>
            <a:srgbClr val="D6B6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9"/>
          <p:cNvSpPr/>
          <p:nvPr/>
        </p:nvSpPr>
        <p:spPr>
          <a:xfrm>
            <a:off x="3912314" y="1667740"/>
            <a:ext cx="720000" cy="45719"/>
          </a:xfrm>
          <a:prstGeom prst="rect">
            <a:avLst/>
          </a:prstGeom>
          <a:solidFill>
            <a:srgbClr val="B018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10"/>
          <p:cNvSpPr/>
          <p:nvPr/>
        </p:nvSpPr>
        <p:spPr>
          <a:xfrm>
            <a:off x="2269500" y="1672312"/>
            <a:ext cx="720000" cy="36576"/>
          </a:xfrm>
          <a:prstGeom prst="rect">
            <a:avLst/>
          </a:prstGeom>
          <a:solidFill>
            <a:srgbClr val="1667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10"/>
          <p:cNvSpPr/>
          <p:nvPr/>
        </p:nvSpPr>
        <p:spPr>
          <a:xfrm>
            <a:off x="621792" y="1678965"/>
            <a:ext cx="720000" cy="36576"/>
          </a:xfrm>
          <a:prstGeom prst="rect">
            <a:avLst/>
          </a:prstGeom>
          <a:solidFill>
            <a:schemeClr val="tx1"/>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10"/>
          <p:cNvSpPr/>
          <p:nvPr/>
        </p:nvSpPr>
        <p:spPr>
          <a:xfrm>
            <a:off x="1448093" y="1678965"/>
            <a:ext cx="720000" cy="365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ounded Rectangle 9"/>
          <p:cNvSpPr/>
          <p:nvPr/>
        </p:nvSpPr>
        <p:spPr>
          <a:xfrm>
            <a:off x="594360" y="3306515"/>
            <a:ext cx="5033941"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ounded Rectangle 9"/>
          <p:cNvSpPr/>
          <p:nvPr/>
        </p:nvSpPr>
        <p:spPr>
          <a:xfrm>
            <a:off x="5830042" y="3301016"/>
            <a:ext cx="5033941"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ounded Rectangle 9"/>
          <p:cNvSpPr/>
          <p:nvPr/>
        </p:nvSpPr>
        <p:spPr>
          <a:xfrm>
            <a:off x="594359" y="4700543"/>
            <a:ext cx="5033941"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ounded Rectangle 9"/>
          <p:cNvSpPr/>
          <p:nvPr/>
        </p:nvSpPr>
        <p:spPr>
          <a:xfrm>
            <a:off x="5830043" y="4684948"/>
            <a:ext cx="5033941" cy="1232600"/>
          </a:xfrm>
          <a:prstGeom prst="roundRect">
            <a:avLst/>
          </a:prstGeom>
          <a:solidFill>
            <a:srgbClr val="07162B"/>
          </a:solidFill>
          <a:ln w="12700">
            <a:solidFill>
              <a:srgbClr val="2442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ounded Rectangle 10"/>
          <p:cNvSpPr/>
          <p:nvPr/>
        </p:nvSpPr>
        <p:spPr>
          <a:xfrm>
            <a:off x="797108" y="3391861"/>
            <a:ext cx="45719" cy="1087973"/>
          </a:xfrm>
          <a:prstGeom prst="roundRect">
            <a:avLst/>
          </a:prstGeom>
          <a:solidFill>
            <a:srgbClr val="FFFFFF"/>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ounded Rectangle 10"/>
          <p:cNvSpPr/>
          <p:nvPr/>
        </p:nvSpPr>
        <p:spPr>
          <a:xfrm>
            <a:off x="5998576" y="3391861"/>
            <a:ext cx="45719" cy="1087973"/>
          </a:xfrm>
          <a:prstGeom prst="roundRect">
            <a:avLst/>
          </a:prstGeom>
          <a:solidFill>
            <a:srgbClr val="1667A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10"/>
          <p:cNvSpPr/>
          <p:nvPr/>
        </p:nvSpPr>
        <p:spPr>
          <a:xfrm>
            <a:off x="797108" y="4783170"/>
            <a:ext cx="45719" cy="1087973"/>
          </a:xfrm>
          <a:prstGeom prst="roundRect">
            <a:avLst/>
          </a:prstGeom>
          <a:solidFill>
            <a:srgbClr val="D6B66A"/>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ounded Rectangle 10"/>
          <p:cNvSpPr/>
          <p:nvPr/>
        </p:nvSpPr>
        <p:spPr>
          <a:xfrm>
            <a:off x="5998575" y="4757261"/>
            <a:ext cx="45719" cy="1087973"/>
          </a:xfrm>
          <a:prstGeom prst="roundRect">
            <a:avLst/>
          </a:prstGeom>
          <a:solidFill>
            <a:srgbClr val="B0182D"/>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TextBox 11"/>
          <p:cNvSpPr txBox="1"/>
          <p:nvPr/>
        </p:nvSpPr>
        <p:spPr>
          <a:xfrm>
            <a:off x="1033553" y="3399377"/>
            <a:ext cx="432087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Define protocol boundaries</a:t>
            </a:r>
          </a:p>
        </p:txBody>
      </p:sp>
      <p:sp>
        <p:nvSpPr>
          <p:cNvPr id="56" name="TextBox 11"/>
          <p:cNvSpPr txBox="1"/>
          <p:nvPr/>
        </p:nvSpPr>
        <p:spPr>
          <a:xfrm>
            <a:off x="1032947" y="4776144"/>
            <a:ext cx="4406462"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Layer protocol groups</a:t>
            </a:r>
          </a:p>
        </p:txBody>
      </p:sp>
      <p:sp>
        <p:nvSpPr>
          <p:cNvPr id="57" name="TextBox 11"/>
          <p:cNvSpPr txBox="1"/>
          <p:nvPr/>
        </p:nvSpPr>
        <p:spPr>
          <a:xfrm>
            <a:off x="6219377" y="3399377"/>
            <a:ext cx="4432514"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Generate rule details</a:t>
            </a:r>
          </a:p>
        </p:txBody>
      </p:sp>
      <p:sp>
        <p:nvSpPr>
          <p:cNvPr id="58" name="TextBox 11"/>
          <p:cNvSpPr txBox="1"/>
          <p:nvPr/>
        </p:nvSpPr>
        <p:spPr>
          <a:xfrm>
            <a:off x="6246036" y="4776144"/>
            <a:ext cx="4405855" cy="267766"/>
          </a:xfrm>
          <a:prstGeom prst="rect">
            <a:avLst/>
          </a:prstGeom>
          <a:noFill/>
        </p:spPr>
        <p:txBody>
          <a:bodyPr wrap="square" lIns="18288" tIns="18288" rIns="18288" bIns="18288">
            <a:spAutoFit/>
          </a:bodyPr>
          <a:lstStyle/>
          <a:p>
            <a:pPr>
              <a:defRPr sz="1500" b="1">
                <a:solidFill>
                  <a:srgbClr val="FFFFFF"/>
                </a:solidFill>
                <a:latin typeface="Microsoft YaHei"/>
              </a:defRPr>
            </a:pPr>
            <a:r>
              <a:rPr lang="zh-CN" altLang="en-US" dirty="0">
                <a:latin typeface="微软雅黑" panose="020B0503020204020204" pitchFamily="34" charset="-122"/>
                <a:ea typeface="微软雅黑" panose="020B0503020204020204" pitchFamily="34" charset="-122"/>
              </a:rPr>
              <a:t>Revise and evolve versions</a:t>
            </a:r>
          </a:p>
        </p:txBody>
      </p:sp>
      <p:sp>
        <p:nvSpPr>
          <p:cNvPr id="59" name="TextBox 12"/>
          <p:cNvSpPr txBox="1"/>
          <p:nvPr/>
        </p:nvSpPr>
        <p:spPr>
          <a:xfrm>
            <a:off x="1044568" y="3634223"/>
            <a:ext cx="4407691" cy="68044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Clarify the boundaries of content, copyright, identity, data, civilizational value, capital, commerce, AI, security and governance, ensuring that open collaboration does not lose control.</a:t>
            </a:r>
            <a:endParaRPr dirty="0">
              <a:latin typeface="微软雅黑" panose="020B0503020204020204" pitchFamily="34" charset="-122"/>
              <a:ea typeface="微软雅黑" panose="020B0503020204020204" pitchFamily="34" charset="-122"/>
            </a:endParaRPr>
          </a:p>
        </p:txBody>
      </p:sp>
      <p:sp>
        <p:nvSpPr>
          <p:cNvPr id="60" name="TextBox 12"/>
          <p:cNvSpPr txBox="1"/>
          <p:nvPr/>
        </p:nvSpPr>
        <p:spPr>
          <a:xfrm>
            <a:off x="1031718" y="5008301"/>
            <a:ext cx="4407691" cy="90370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Form a layered protocol system covering general principles, business rules, technical standards, governance and compliance, regional adaptation and version evolution, enabling a complex system to operate in an orderly manner.</a:t>
            </a:r>
            <a:endParaRPr dirty="0">
              <a:latin typeface="微软雅黑" panose="020B0503020204020204" pitchFamily="34" charset="-122"/>
              <a:ea typeface="微软雅黑" panose="020B0503020204020204" pitchFamily="34" charset="-122"/>
            </a:endParaRPr>
          </a:p>
        </p:txBody>
      </p:sp>
      <p:sp>
        <p:nvSpPr>
          <p:cNvPr id="61" name="TextBox 12"/>
          <p:cNvSpPr txBox="1"/>
          <p:nvPr/>
        </p:nvSpPr>
        <p:spPr>
          <a:xfrm>
            <a:off x="6246037" y="3634223"/>
            <a:ext cx="4407691" cy="903709"/>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Rules are not written all at once from imagination, but are developed by discovering problems, summarizing experience and solidifying standards through pilot practices in content access, task collaboration, resource allocation and global connectivity.</a:t>
            </a:r>
            <a:endParaRPr dirty="0">
              <a:latin typeface="微软雅黑" panose="020B0503020204020204" pitchFamily="34" charset="-122"/>
              <a:ea typeface="微软雅黑" panose="020B0503020204020204" pitchFamily="34" charset="-122"/>
            </a:endParaRPr>
          </a:p>
        </p:txBody>
      </p:sp>
      <p:sp>
        <p:nvSpPr>
          <p:cNvPr id="62" name="TextBox 12"/>
          <p:cNvSpPr txBox="1"/>
          <p:nvPr/>
        </p:nvSpPr>
        <p:spPr>
          <a:xfrm>
            <a:off x="6246036" y="5008678"/>
            <a:ext cx="4407691" cy="680443"/>
          </a:xfrm>
          <a:prstGeom prst="rect">
            <a:avLst/>
          </a:prstGeom>
          <a:noFill/>
        </p:spPr>
        <p:txBody>
          <a:bodyPr wrap="square" lIns="18288" tIns="18288" rIns="18288" bIns="18288">
            <a:spAutoFit/>
          </a:bodyPr>
          <a:lstStyle/>
          <a:p>
            <a:pPr>
              <a:lnSpc>
                <a:spcPct val="150000"/>
              </a:lnSpc>
              <a:defRPr sz="1180" b="0">
                <a:solidFill>
                  <a:srgbClr val="DDE8F7"/>
                </a:solidFill>
                <a:latin typeface="Microsoft YaHei"/>
              </a:defRPr>
            </a:pPr>
            <a:r>
              <a:rPr lang="en-US" altLang="zh-CN" sz="967" dirty="0">
                <a:latin typeface="微软雅黑" panose="020B0503020204020204" pitchFamily="34" charset="-122"/>
                <a:ea typeface="微软雅黑" panose="020B0503020204020204" pitchFamily="34" charset="-122"/>
              </a:rPr>
              <a:t>Through trial periods, version numbers, feedback mechanisms, expert review, phased implementation, exception handling and regular upgrades, the protocol can continuously adapt to unknown future changes.</a:t>
            </a:r>
            <a:endParaRPr dirty="0">
              <a:latin typeface="微软雅黑" panose="020B0503020204020204" pitchFamily="34" charset="-122"/>
              <a:ea typeface="微软雅黑" panose="020B0503020204020204" pitchFamily="34" charset="-122"/>
            </a:endParaRPr>
          </a:p>
        </p:txBody>
      </p:sp>
      <p:sp>
        <p:nvSpPr>
          <p:cNvPr id="33" name="TextBox 3"/>
          <p:cNvSpPr txBox="1"/>
          <p:nvPr/>
        </p:nvSpPr>
        <p:spPr>
          <a:xfrm>
            <a:off x="1084152" y="270010"/>
            <a:ext cx="4444130" cy="206210"/>
          </a:xfrm>
          <a:prstGeom prst="rect">
            <a:avLst/>
          </a:prstGeom>
          <a:noFill/>
        </p:spPr>
        <p:txBody>
          <a:bodyPr wrap="square" lIns="18288" tIns="18288" rIns="18288" bIns="18288">
            <a:spAutoFit/>
          </a:bodyPr>
          <a:lstStyle/>
          <a:p>
            <a:pPr algn="l">
              <a:defRPr sz="1100" b="0">
                <a:solidFill>
                  <a:srgbClr val="B8C7DE"/>
                </a:solidFill>
                <a:latin typeface="Microsoft YaHei"/>
              </a:defRPr>
            </a:pPr>
            <a:r>
              <a:rPr dirty="0" smtClean="0">
                <a:latin typeface="Arial"/>
              </a:rPr>
              <a:t>Huaven </a:t>
            </a:r>
            <a:r>
              <a:rPr dirty="0">
                <a:latin typeface="Arial"/>
              </a:rPr>
              <a:t>Civilization Initiative</a:t>
            </a:r>
          </a:p>
        </p:txBody>
      </p:sp>
      <p:pic>
        <p:nvPicPr>
          <p:cNvPr id="35" name="图片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37" y="193115"/>
            <a:ext cx="342000" cy="342000"/>
          </a:xfrm>
          <a:prstGeom prst="rect">
            <a:avLst/>
          </a:prstGeom>
        </p:spPr>
      </p:pic>
      <p:sp>
        <p:nvSpPr>
          <p:cNvPr id="34" name="TextBox 12"/>
          <p:cNvSpPr txBox="1"/>
          <p:nvPr/>
        </p:nvSpPr>
        <p:spPr>
          <a:xfrm>
            <a:off x="594360" y="6473952"/>
            <a:ext cx="5212080" cy="152349"/>
          </a:xfrm>
          <a:prstGeom prst="rect">
            <a:avLst/>
          </a:prstGeom>
          <a:noFill/>
        </p:spPr>
        <p:txBody>
          <a:bodyPr wrap="square" lIns="18288" tIns="18288" rIns="18288" bIns="18288">
            <a:spAutoFit/>
          </a:bodyPr>
          <a:lstStyle/>
          <a:p>
            <a:pPr algn="l">
              <a:defRPr sz="750" b="0">
                <a:solidFill>
                  <a:srgbClr val="7E8EA6"/>
                </a:solidFill>
                <a:latin typeface="Microsoft YaHei"/>
              </a:defRPr>
            </a:pPr>
            <a:r>
              <a:rPr dirty="0" smtClean="0"/>
              <a:t>HC-C01-P00-PR00-PRM-PPT-S1-V1.1-</a:t>
            </a:r>
            <a:r>
              <a:rPr lang="en-US" dirty="0" smtClean="0"/>
              <a:t>EN-</a:t>
            </a:r>
            <a:r>
              <a:rPr dirty="0" smtClean="0"/>
              <a:t>20260610001</a:t>
            </a:r>
            <a:endParaRPr dirty="0"/>
          </a:p>
        </p:txBody>
      </p:sp>
    </p:spTree>
    <p:extLst>
      <p:ext uri="{BB962C8B-B14F-4D97-AF65-F5344CB8AC3E}">
        <p14:creationId xmlns:p14="http://schemas.microsoft.com/office/powerpoint/2010/main" val="14034678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9184</TotalTime>
  <Words>6875</Words>
  <Application>Microsoft Office PowerPoint</Application>
  <PresentationFormat>宽屏</PresentationFormat>
  <Paragraphs>723</Paragraphs>
  <Slides>38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38</vt:i4>
      </vt:variant>
    </vt:vector>
  </HeadingPairs>
  <TitlesOfParts>
    <vt:vector size="45" baseType="lpstr">
      <vt:lpstr>Noto Sans CJK SC</vt:lpstr>
      <vt:lpstr>宋体</vt:lpstr>
      <vt:lpstr>Microsoft YaHei</vt:lpstr>
      <vt:lpstr>Microsoft YaHei</vt:lpstr>
      <vt:lpstr>Arial</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Administrator</dc:creator>
  <cp:keywords/>
  <dc:description>generated using python-pptx</dc:description>
  <cp:lastModifiedBy>微软用户</cp:lastModifiedBy>
  <cp:revision>698</cp:revision>
  <dcterms:created xsi:type="dcterms:W3CDTF">2013-01-27T09:14:16Z</dcterms:created>
  <dcterms:modified xsi:type="dcterms:W3CDTF">2026-07-13T01:39:30Z</dcterms:modified>
  <cp:category/>
</cp:coreProperties>
</file>