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88" r:id="rId5"/>
    <p:sldId id="289" r:id="rId6"/>
    <p:sldId id="287" r:id="rId7"/>
    <p:sldId id="274" r:id="rId8"/>
    <p:sldId id="273" r:id="rId9"/>
    <p:sldId id="263" r:id="rId10"/>
    <p:sldId id="258" r:id="rId11"/>
    <p:sldId id="275" r:id="rId12"/>
    <p:sldId id="284" r:id="rId13"/>
    <p:sldId id="277" r:id="rId14"/>
    <p:sldId id="261" r:id="rId15"/>
    <p:sldId id="290" r:id="rId16"/>
    <p:sldId id="276" r:id="rId17"/>
    <p:sldId id="280" r:id="rId18"/>
    <p:sldId id="282" r:id="rId19"/>
    <p:sldId id="292" r:id="rId20"/>
    <p:sldId id="281" r:id="rId21"/>
    <p:sldId id="285" r:id="rId22"/>
    <p:sldId id="295" r:id="rId23"/>
    <p:sldId id="296" r:id="rId24"/>
    <p:sldId id="297" r:id="rId25"/>
    <p:sldId id="291" r:id="rId26"/>
    <p:sldId id="293" r:id="rId27"/>
    <p:sldId id="294" r:id="rId28"/>
    <p:sldId id="28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B033B3"/>
    <a:srgbClr val="F22ECD"/>
    <a:srgbClr val="F474BD"/>
    <a:srgbClr val="770FB1"/>
    <a:srgbClr val="9E79FB"/>
    <a:srgbClr val="990099"/>
    <a:srgbClr val="FFDA65"/>
    <a:srgbClr val="85D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9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9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8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10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9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13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6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79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81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3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7DBC4-02DC-465D-97FF-B17D97D8435D}" type="datetimeFigureOut">
              <a:rPr lang="zh-CN" altLang="en-US" smtClean="0"/>
              <a:t>2026/5/3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7A7A4-C7F0-4A01-B886-D179AAA9F3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69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09474" y="2522680"/>
            <a:ext cx="8367469" cy="1379962"/>
          </a:xfrm>
          <a:effectLst>
            <a:outerShdw dist="50800" dir="5400000" algn="ctr" rotWithShape="0">
              <a:schemeClr val="bg1"/>
            </a:outerShdw>
          </a:effectLst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CN" altLang="en-US" sz="49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华文文明工程</a:t>
            </a:r>
            <a:r>
              <a:rPr lang="en-US" altLang="zh-CN" sz="49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49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32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3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18" y="3915704"/>
            <a:ext cx="5677982" cy="865218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4015" y="1237129"/>
            <a:ext cx="86383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6000" b="1" cap="all" dirty="0">
                <a:ln w="19050">
                  <a:solidFill>
                    <a:srgbClr val="FFC000"/>
                  </a:solidFill>
                </a:ln>
                <a:effectLst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九城九卷全球布局介绍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63678" y="698854"/>
            <a:ext cx="5303520" cy="738182"/>
          </a:xfrm>
        </p:spPr>
        <p:txBody>
          <a:bodyPr>
            <a:normAutofit/>
          </a:bodyPr>
          <a:lstStyle/>
          <a:p>
            <a:r>
              <a:rPr lang="zh-CN" altLang="en-US" sz="36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群贤书文明</a:t>
            </a:r>
            <a:r>
              <a:rPr lang="zh-CN" altLang="en-US" sz="1800" b="1" cap="all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（由总部组织）</a:t>
            </a:r>
            <a:endParaRPr lang="zh-CN" altLang="en-US" sz="1800" b="1" cap="all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0" y="6028422"/>
            <a:ext cx="1885532" cy="412589"/>
          </a:xfrm>
          <a:prstGeom prst="rect">
            <a:avLst/>
          </a:prstGeom>
        </p:spPr>
      </p:pic>
      <p:sp>
        <p:nvSpPr>
          <p:cNvPr id="9" name="标题 2"/>
          <p:cNvSpPr txBox="1">
            <a:spLocks/>
          </p:cNvSpPr>
          <p:nvPr/>
        </p:nvSpPr>
        <p:spPr>
          <a:xfrm>
            <a:off x="4324573" y="1437036"/>
            <a:ext cx="6974757" cy="43674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Luminaries Inscribing </a:t>
            </a:r>
            <a:r>
              <a:rPr lang="en-US" altLang="zh-C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Civilization</a:t>
            </a:r>
          </a:p>
          <a:p>
            <a:pPr algn="l">
              <a:lnSpc>
                <a:spcPct val="160000"/>
              </a:lnSpc>
            </a:pPr>
            <a:r>
              <a:rPr lang="zh-CN" altLang="en-US" sz="20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文明工程以 </a:t>
            </a:r>
            <a:r>
              <a:rPr lang="en-US" altLang="zh-CN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米</a:t>
            </a:r>
            <a:r>
              <a:rPr lang="en-US" altLang="zh-CN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中华文化长卷</a:t>
            </a:r>
            <a:r>
              <a:rPr lang="en-US" altLang="zh-CN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》 </a:t>
            </a: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拉开</a:t>
            </a:r>
            <a:r>
              <a:rPr lang="zh-CN" altLang="en-US" sz="20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序幕</a:t>
            </a:r>
            <a:endParaRPr lang="en-US" altLang="zh-CN" sz="200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dirty="0" smtClean="0">
                <a:ln w="6350">
                  <a:noFill/>
                </a:ln>
                <a:latin typeface="华文楷体" pitchFamily="2" charset="-122"/>
                <a:ea typeface="华文楷体" pitchFamily="2" charset="-122"/>
              </a:rPr>
              <a:t>邀请</a:t>
            </a:r>
            <a:r>
              <a:rPr lang="zh-CN" altLang="en-US" sz="20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108</a:t>
            </a:r>
            <a:r>
              <a:rPr lang="zh-CN" altLang="en-US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位顶级华人精英题字</a:t>
            </a:r>
          </a:p>
          <a:p>
            <a:pPr algn="l">
              <a:lnSpc>
                <a:spcPct val="160000"/>
              </a:lnSpc>
            </a:pPr>
            <a:r>
              <a:rPr lang="en-US" altLang="zh-CN" sz="2000" b="1" dirty="0" smtClean="0">
                <a:ln w="6350">
                  <a:noFill/>
                </a:ln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108</a:t>
            </a:r>
            <a:r>
              <a:rPr lang="zh-CN" altLang="en-US" sz="2000" b="1" dirty="0" smtClean="0">
                <a:ln w="6350">
                  <a:noFill/>
                </a:ln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位群贤</a:t>
            </a:r>
            <a:endParaRPr lang="en-US" altLang="zh-CN" sz="2000" b="1" dirty="0" smtClean="0">
              <a:ln w="6350">
                <a:noFill/>
              </a:ln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构成</a:t>
            </a:r>
            <a:r>
              <a:rPr lang="zh-CN" altLang="en-US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文明工程的思想</a:t>
            </a:r>
            <a:r>
              <a:rPr lang="zh-CN" altLang="en-US" sz="20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根基</a:t>
            </a:r>
            <a:endParaRPr lang="en-US" altLang="zh-CN" sz="2000" b="1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工程</a:t>
            </a:r>
            <a:r>
              <a:rPr lang="zh-CN" altLang="en-US" sz="2400" b="1" dirty="0">
                <a:ln w="6350">
                  <a:noFill/>
                </a:ln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从汇聚思想开始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5066851" y="5134852"/>
            <a:ext cx="5186844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500"/>
              </a:lnSpc>
            </a:pPr>
            <a:r>
              <a:rPr lang="zh-CN" altLang="en-US" sz="5600" b="1" dirty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长卷承载经典，群贤点燃文明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0" y="860611"/>
            <a:ext cx="3147298" cy="47209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227294" y="716849"/>
            <a:ext cx="5970494" cy="738182"/>
          </a:xfrm>
        </p:spPr>
        <p:txBody>
          <a:bodyPr>
            <a:normAutofit/>
          </a:bodyPr>
          <a:lstStyle/>
          <a:p>
            <a:r>
              <a:rPr lang="zh-CN" altLang="en-US" sz="3600" b="1" cap="all" dirty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万印入</a:t>
            </a:r>
            <a:r>
              <a:rPr lang="zh-CN" altLang="en-US" sz="36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长卷</a:t>
            </a:r>
            <a:r>
              <a:rPr lang="zh-CN" altLang="en-US" sz="1800" b="1" cap="all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（由总部组织）</a:t>
            </a:r>
            <a:endParaRPr lang="zh-CN" altLang="en-US" sz="1800" b="1" cap="all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0" y="6028422"/>
            <a:ext cx="1885532" cy="412589"/>
          </a:xfrm>
          <a:prstGeom prst="rect">
            <a:avLst/>
          </a:prstGeom>
        </p:spPr>
      </p:pic>
      <p:sp>
        <p:nvSpPr>
          <p:cNvPr id="9" name="标题 2"/>
          <p:cNvSpPr txBox="1">
            <a:spLocks/>
          </p:cNvSpPr>
          <p:nvPr/>
        </p:nvSpPr>
        <p:spPr>
          <a:xfrm>
            <a:off x="3593054" y="1437036"/>
            <a:ext cx="7166164" cy="3177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Ten Thousand Seals into the Grand </a:t>
            </a:r>
            <a:r>
              <a:rPr lang="en-US" altLang="zh-C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Scroll</a:t>
            </a:r>
            <a:endParaRPr lang="en-US" altLang="zh-CN" sz="2400" b="1" dirty="0" smtClean="0">
              <a:ln w="6350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以中华文化独特的 篆刻艺术形式凝练呈现文化精髓</a:t>
            </a:r>
            <a:endParaRPr lang="en-US" altLang="zh-CN" sz="2000" dirty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精选</a:t>
            </a: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长卷中的 </a:t>
            </a:r>
            <a:r>
              <a:rPr lang="en-US" altLang="zh-CN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9999</a:t>
            </a:r>
            <a:r>
              <a:rPr lang="zh-CN" altLang="en-US" sz="20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处词句精华</a:t>
            </a:r>
            <a:endParaRPr lang="en-US" altLang="zh-CN" sz="2000" b="1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面向</a:t>
            </a: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全球征集 </a:t>
            </a:r>
            <a:r>
              <a:rPr lang="en-US" altLang="zh-CN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9999</a:t>
            </a:r>
            <a:r>
              <a:rPr lang="zh-CN" altLang="en-US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枚篆刻</a:t>
            </a:r>
            <a:r>
              <a:rPr lang="zh-CN" altLang="en-US" sz="20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印章</a:t>
            </a:r>
            <a:endParaRPr lang="en-US" altLang="zh-CN" sz="2000" b="1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20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9999</a:t>
            </a:r>
            <a:r>
              <a:rPr lang="zh-CN" altLang="en-US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枚印章最终印入</a:t>
            </a:r>
            <a:r>
              <a:rPr lang="en-US" altLang="zh-CN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sz="2000" b="1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米中华文化长卷</a:t>
            </a:r>
            <a:endParaRPr lang="zh-CN" altLang="en-US" sz="2000" b="1" spc="150" dirty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0" y="2100150"/>
            <a:ext cx="2295525" cy="1990725"/>
          </a:xfrm>
          <a:prstGeom prst="rect">
            <a:avLst/>
          </a:prstGeom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3734356" y="5056094"/>
            <a:ext cx="5745865" cy="65345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2700" b="1" dirty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篆刻凝练</a:t>
            </a:r>
            <a:r>
              <a:rPr lang="zh-CN" altLang="en-US" sz="27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  长卷</a:t>
            </a:r>
            <a:r>
              <a:rPr lang="zh-CN" altLang="en-US" sz="2700" b="1" dirty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承载文明</a:t>
            </a:r>
            <a:endParaRPr lang="zh-CN" altLang="en-US" sz="27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50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758" y="2000922"/>
            <a:ext cx="12192000" cy="38404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850315" y="634540"/>
            <a:ext cx="8111266" cy="132710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载体：</a:t>
            </a:r>
            <a:r>
              <a:rPr lang="en-US" altLang="zh-CN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米</a:t>
            </a:r>
            <a:r>
              <a:rPr lang="en-US" altLang="zh-CN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中华文化长卷</a:t>
            </a:r>
            <a:r>
              <a:rPr lang="en-US" altLang="zh-CN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》</a:t>
            </a:r>
            <a:br>
              <a:rPr lang="en-US" altLang="zh-CN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 3600-Meter Chinese Cultural </a:t>
            </a:r>
            <a:r>
              <a:rPr lang="en-US" altLang="zh-CN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Scroll</a:t>
            </a:r>
            <a:endParaRPr lang="zh-CN" altLang="en-US" sz="3600" b="1" cap="all" dirty="0">
              <a:ln w="0"/>
              <a:effectLst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0" y="6028422"/>
            <a:ext cx="1885532" cy="412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265406" y="2622176"/>
            <a:ext cx="3639672" cy="2597972"/>
          </a:xfrm>
          <a:prstGeom prst="round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长卷</a:t>
            </a:r>
            <a:r>
              <a:rPr lang="zh-CN" altLang="en-US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内容：</a:t>
            </a:r>
            <a:endParaRPr lang="en-US" altLang="zh-CN" b="1" dirty="0" smtClean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64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篇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经典全文、摘抄或目录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包括启蒙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、道、儒、佛、史、诸子、兵、医、诗词九大文化板块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05203" y="2622176"/>
            <a:ext cx="3639672" cy="2597972"/>
          </a:xfrm>
          <a:prstGeom prst="round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长卷规模：</a:t>
            </a:r>
            <a:endParaRPr lang="en-US" altLang="zh-CN" b="1" dirty="0" smtClean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长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米（一卷到底）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宽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0.33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米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每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字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3×3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厘米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150710" y="2622176"/>
            <a:ext cx="3639672" cy="2597972"/>
          </a:xfrm>
          <a:prstGeom prst="round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协作共建：</a:t>
            </a:r>
            <a:endParaRPr lang="en-US" altLang="zh-CN" b="1" dirty="0" smtClean="0">
              <a:solidFill>
                <a:srgbClr val="92D05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一人抄录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百贤题字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108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位）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人篆刻（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9999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枚）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成为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全球 九大文明节点标识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936838" y="705465"/>
            <a:ext cx="6002767" cy="738182"/>
          </a:xfrm>
        </p:spPr>
        <p:txBody>
          <a:bodyPr>
            <a:normAutofit/>
          </a:bodyPr>
          <a:lstStyle/>
          <a:p>
            <a:r>
              <a:rPr lang="zh-CN" altLang="en-US" sz="36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九城立九州</a:t>
            </a:r>
            <a:r>
              <a:rPr lang="zh-CN" altLang="en-US" sz="1800" b="1" cap="all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 全球节点共建</a:t>
            </a:r>
            <a:endParaRPr lang="zh-CN" altLang="en-US" sz="1800" b="1" dirty="0">
              <a:ln w="63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0" y="6028422"/>
            <a:ext cx="1885532" cy="412589"/>
          </a:xfrm>
          <a:prstGeom prst="rect">
            <a:avLst/>
          </a:prstGeom>
        </p:spPr>
      </p:pic>
      <p:sp>
        <p:nvSpPr>
          <p:cNvPr id="9" name="标题 2"/>
          <p:cNvSpPr txBox="1">
            <a:spLocks/>
          </p:cNvSpPr>
          <p:nvPr/>
        </p:nvSpPr>
        <p:spPr>
          <a:xfrm>
            <a:off x="3253036" y="1256744"/>
            <a:ext cx="6080805" cy="757342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Nine Cities Anchor the World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6534070" y="4026955"/>
            <a:ext cx="3186782" cy="12606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zh-CN" altLang="en-US" sz="2000" b="1" spc="150" dirty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九座文明</a:t>
            </a:r>
            <a:r>
              <a:rPr lang="zh-CN" altLang="en-US" sz="2000" b="1" spc="150" dirty="0" smtClean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之城布局全球九大城市，形成</a:t>
            </a:r>
            <a:r>
              <a:rPr lang="zh-CN" altLang="en-US" sz="2000" b="1" spc="150" dirty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九大文明</a:t>
            </a:r>
            <a:r>
              <a:rPr lang="zh-CN" altLang="en-US" sz="2000" b="1" spc="150" dirty="0" smtClean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枢纽节点。</a:t>
            </a:r>
            <a:endParaRPr lang="en-US" altLang="zh-CN" sz="2000" b="1" spc="150" dirty="0" smtClean="0">
              <a:ln w="6350">
                <a:noFill/>
              </a:ln>
              <a:solidFill>
                <a:srgbClr val="92D050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b="1" spc="150" dirty="0" smtClean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一城辐射</a:t>
            </a:r>
            <a:r>
              <a:rPr lang="zh-CN" altLang="en-US" sz="2000" b="1" spc="150" dirty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一洲</a:t>
            </a:r>
          </a:p>
        </p:txBody>
      </p:sp>
      <p:sp>
        <p:nvSpPr>
          <p:cNvPr id="15" name="标题 2"/>
          <p:cNvSpPr txBox="1">
            <a:spLocks/>
          </p:cNvSpPr>
          <p:nvPr/>
        </p:nvSpPr>
        <p:spPr>
          <a:xfrm>
            <a:off x="1070811" y="4657303"/>
            <a:ext cx="3156943" cy="10105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zh-CN" altLang="en-US" sz="1800" b="1" spc="150" dirty="0" smtClean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九座文明之环承载</a:t>
            </a:r>
            <a:r>
              <a:rPr lang="en-US" altLang="zh-CN" sz="1800" b="1" spc="150" dirty="0" smtClean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sz="1800" b="1" spc="150" dirty="0" smtClean="0">
                <a:ln w="6350">
                  <a:noFill/>
                </a:ln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米文明长卷的全篇幅展示</a:t>
            </a:r>
            <a:endParaRPr lang="zh-CN" altLang="en-US" sz="1800" b="1" spc="150" dirty="0">
              <a:ln w="6350">
                <a:noFill/>
              </a:ln>
              <a:solidFill>
                <a:srgbClr val="92D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3801519" y="5189360"/>
            <a:ext cx="5745865" cy="65345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27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文明之城立九州  孤品长卷展世界</a:t>
            </a:r>
            <a:endParaRPr lang="zh-CN" altLang="en-US" sz="27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 txBox="1">
            <a:spLocks/>
          </p:cNvSpPr>
          <p:nvPr/>
        </p:nvSpPr>
        <p:spPr>
          <a:xfrm>
            <a:off x="5295639" y="1637286"/>
            <a:ext cx="6003691" cy="28602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zh-CN" altLang="en-US" sz="18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思想空间</a:t>
            </a:r>
            <a:r>
              <a:rPr lang="en-US" altLang="zh-CN" sz="18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800" b="1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文明之环</a:t>
            </a:r>
            <a:endParaRPr lang="en-US" altLang="zh-CN" sz="1800" b="1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160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双螺旋空间结构形成外观区与内观区</a:t>
            </a:r>
            <a:endParaRPr lang="en-US" altLang="zh-CN" sz="160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解决</a:t>
            </a:r>
            <a:r>
              <a:rPr lang="zh-CN" altLang="en-US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了</a:t>
            </a:r>
            <a:r>
              <a:rPr lang="en-US" altLang="zh-CN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米长卷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的全篇幅展示的问题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让进入空间的人们产生永远走不到尽头的魔幻空间错觉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空间实况与数据孪生同步的智慧之城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实时生成思想温泉</a:t>
            </a:r>
            <a:r>
              <a:rPr lang="en-US" altLang="zh-CN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小时全天候运转的“思想澡堂”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让思想成为现实的孵化之都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4371766" y="627696"/>
            <a:ext cx="6002767" cy="738182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文明之环与华文城</a:t>
            </a:r>
            <a:r>
              <a:rPr lang="en-US" altLang="zh-CN" sz="22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22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Civilization Ring &amp; </a:t>
            </a:r>
            <a:r>
              <a:rPr lang="en-US" altLang="zh-CN" sz="27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Huaven</a:t>
            </a: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City</a:t>
            </a:r>
            <a:endParaRPr lang="zh-CN" altLang="en-US" sz="27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997240" y="4901541"/>
            <a:ext cx="7275621" cy="65345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27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>由</a:t>
            </a:r>
            <a:r>
              <a:rPr lang="en-US" altLang="zh-CN" sz="27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>2-5</a:t>
            </a:r>
            <a:r>
              <a:rPr lang="zh-CN" altLang="en-US" sz="27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>个文明之环建筑群形成枢纽节点华文城</a:t>
            </a:r>
            <a:endParaRPr lang="zh-CN" altLang="en-US" sz="2700" b="1" dirty="0">
              <a:solidFill>
                <a:srgbClr val="9E79F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4" y="1767364"/>
            <a:ext cx="4095276" cy="27301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15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 txBox="1">
            <a:spLocks/>
          </p:cNvSpPr>
          <p:nvPr/>
        </p:nvSpPr>
        <p:spPr>
          <a:xfrm>
            <a:off x="5142790" y="1876363"/>
            <a:ext cx="4963736" cy="42762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20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城市文化品牌</a:t>
            </a:r>
            <a:endParaRPr lang="en-US" altLang="zh-CN" sz="2000" spc="150" dirty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200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世界级文明地标</a:t>
            </a:r>
            <a:endParaRPr lang="en-US" altLang="zh-CN" sz="2000" dirty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20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全球文明网络节点</a:t>
            </a:r>
            <a:endParaRPr lang="en-US" altLang="zh-CN" sz="2000" spc="150" dirty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20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汇聚信息流、客流与产业</a:t>
            </a:r>
            <a:r>
              <a:rPr lang="zh-CN" altLang="en-US" sz="20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流</a:t>
            </a:r>
            <a:endParaRPr lang="en-US" altLang="zh-CN" sz="20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60000"/>
              </a:lnSpc>
              <a:buFont typeface="Arial" pitchFamily="34" charset="0"/>
              <a:buChar char="•"/>
            </a:pPr>
            <a:r>
              <a:rPr lang="zh-CN" altLang="en-US" sz="20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持续增长的长期</a:t>
            </a:r>
            <a:r>
              <a:rPr lang="zh-CN" altLang="en-US" sz="20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价值</a:t>
            </a:r>
            <a:endParaRPr lang="en-US" altLang="zh-CN" sz="20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endParaRPr lang="en-US" altLang="zh-CN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座文明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之城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就是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一洲文明的地标节点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5142790" y="627696"/>
            <a:ext cx="6276181" cy="1104284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华文城的节点价值</a:t>
            </a:r>
            <a:r>
              <a:rPr lang="en-US" altLang="zh-CN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 Strategic Value of </a:t>
            </a:r>
            <a:r>
              <a:rPr lang="en-US" altLang="zh-CN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Huaven</a:t>
            </a: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City as a Global Node</a:t>
            </a:r>
            <a:endParaRPr lang="zh-CN" altLang="en-US" sz="20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27696"/>
            <a:ext cx="3374858" cy="2249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27" y="2453950"/>
            <a:ext cx="2842816" cy="18964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8" y="4071431"/>
            <a:ext cx="2735862" cy="2213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5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5" y="2168579"/>
            <a:ext cx="6419806" cy="3726895"/>
          </a:xfrm>
          <a:prstGeom prst="rect">
            <a:avLst/>
          </a:prstGeom>
        </p:spPr>
      </p:pic>
      <p:sp>
        <p:nvSpPr>
          <p:cNvPr id="9" name="标题 2"/>
          <p:cNvSpPr txBox="1">
            <a:spLocks/>
          </p:cNvSpPr>
          <p:nvPr/>
        </p:nvSpPr>
        <p:spPr>
          <a:xfrm>
            <a:off x="4691022" y="2294507"/>
            <a:ext cx="6102953" cy="22559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altLang="zh-CN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3600</a:t>
            </a:r>
            <a:r>
              <a:rPr lang="zh-CN" altLang="en-US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米文明</a:t>
            </a: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长卷</a:t>
            </a:r>
            <a:endParaRPr lang="en-US" altLang="zh-CN" sz="1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全球九座螺旋形展厅中自上而下</a:t>
            </a: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展开</a:t>
            </a:r>
            <a:endParaRPr lang="en-US" altLang="zh-CN" sz="1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宛如</a:t>
            </a:r>
            <a:r>
              <a:rPr lang="zh-CN" altLang="en-US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九条抽象的长龙</a:t>
            </a: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从天而降</a:t>
            </a:r>
            <a:endParaRPr lang="en-US" altLang="zh-CN" sz="1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向</a:t>
            </a:r>
            <a:r>
              <a:rPr lang="zh-CN" altLang="en-US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世界献上贯通古今的文明</a:t>
            </a: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华章</a:t>
            </a:r>
            <a:endParaRPr lang="en-US" altLang="zh-CN" sz="1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这</a:t>
            </a:r>
            <a:r>
              <a:rPr lang="zh-CN" altLang="en-US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也</a:t>
            </a:r>
            <a:r>
              <a:rPr lang="zh-CN" altLang="en-US" sz="1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是华文工程第一章</a:t>
            </a:r>
            <a:endParaRPr lang="en-US" altLang="zh-CN" sz="1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en-US" altLang="zh-CN" sz="2100" b="1" spc="150" dirty="0" smtClean="0">
                <a:ln w="11430"/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100" b="1" spc="150" dirty="0">
                <a:ln w="11430"/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九龙献华章</a:t>
            </a:r>
            <a:r>
              <a:rPr lang="en-US" altLang="zh-CN" sz="2100" b="1" spc="150" dirty="0">
                <a:ln w="11430"/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之名的由来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4371766" y="627696"/>
            <a:ext cx="6002767" cy="738182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九城展华章</a:t>
            </a:r>
            <a:r>
              <a:rPr lang="zh-CN" altLang="en-US" sz="18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 全球节点共建</a:t>
            </a:r>
            <a:endParaRPr lang="zh-CN" altLang="en-US" sz="1800" b="1" dirty="0">
              <a:ln w="6350">
                <a:noFill/>
              </a:ln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5" name="标题 2"/>
          <p:cNvSpPr txBox="1">
            <a:spLocks/>
          </p:cNvSpPr>
          <p:nvPr/>
        </p:nvSpPr>
        <p:spPr>
          <a:xfrm>
            <a:off x="4371766" y="1583358"/>
            <a:ext cx="5604736" cy="5852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Nine Cities Showcase the Opus</a:t>
            </a:r>
            <a:endParaRPr lang="en-US" altLang="zh-CN" sz="2400" b="1" dirty="0" smtClean="0">
              <a:ln w="15875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0" y="723972"/>
            <a:ext cx="3430599" cy="2775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9" y="3610551"/>
            <a:ext cx="3430599" cy="2287066"/>
          </a:xfrm>
          <a:prstGeom prst="rect">
            <a:avLst/>
          </a:prstGeom>
        </p:spPr>
      </p:pic>
      <p:sp>
        <p:nvSpPr>
          <p:cNvPr id="16" name="标题 2"/>
          <p:cNvSpPr txBox="1">
            <a:spLocks/>
          </p:cNvSpPr>
          <p:nvPr/>
        </p:nvSpPr>
        <p:spPr>
          <a:xfrm>
            <a:off x="1011959" y="5417220"/>
            <a:ext cx="2968046" cy="5852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zh-CN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文明之环 </a:t>
            </a:r>
            <a:r>
              <a:rPr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城市文明地标</a:t>
            </a:r>
            <a:endParaRPr lang="en-US" altLang="zh-CN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03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1032734" y="180990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文明工程全球协作架构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Global Collaboration Framework</a:t>
            </a:r>
            <a:endParaRPr lang="zh-CN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69110" y="1538345"/>
            <a:ext cx="1463040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发起人（总部）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28600" y="1538345"/>
            <a:ext cx="1463040" cy="398032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全球合作代理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28600" y="2176634"/>
            <a:ext cx="1463040" cy="398032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寻找合作对象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69110" y="2244765"/>
            <a:ext cx="1463040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提供长卷内容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54710" y="2956563"/>
            <a:ext cx="1463040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组织</a:t>
            </a:r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108</a:t>
            </a: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题字</a:t>
            </a:r>
          </a:p>
        </p:txBody>
      </p:sp>
      <p:sp>
        <p:nvSpPr>
          <p:cNvPr id="17" name="矩形 16"/>
          <p:cNvSpPr/>
          <p:nvPr/>
        </p:nvSpPr>
        <p:spPr>
          <a:xfrm>
            <a:off x="3906818" y="2956563"/>
            <a:ext cx="1463040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组织</a:t>
            </a:r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9999</a:t>
            </a: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印章</a:t>
            </a:r>
          </a:p>
        </p:txBody>
      </p:sp>
      <p:sp>
        <p:nvSpPr>
          <p:cNvPr id="18" name="矩形 17"/>
          <p:cNvSpPr/>
          <p:nvPr/>
        </p:nvSpPr>
        <p:spPr>
          <a:xfrm>
            <a:off x="2971803" y="3614572"/>
            <a:ext cx="1556603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打造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幅孤品长卷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28600" y="2881257"/>
            <a:ext cx="1463040" cy="398032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合作者提出方案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13262" y="4788944"/>
            <a:ext cx="1463040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建立理事会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28600" y="4175760"/>
            <a:ext cx="1463040" cy="398032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成立节点法人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128600" y="4810462"/>
            <a:ext cx="1463040" cy="398032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建造文明之城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28600" y="5468469"/>
            <a:ext cx="1463040" cy="398032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节点开始运营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直接箭头连接符 6"/>
          <p:cNvCxnSpPr>
            <a:stCxn id="3" idx="2"/>
            <a:endCxn id="15" idx="0"/>
          </p:cNvCxnSpPr>
          <p:nvPr/>
        </p:nvCxnSpPr>
        <p:spPr>
          <a:xfrm>
            <a:off x="3700630" y="1936377"/>
            <a:ext cx="0" cy="308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786230" y="2807746"/>
            <a:ext cx="1852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5" idx="2"/>
          </p:cNvCxnSpPr>
          <p:nvPr/>
        </p:nvCxnSpPr>
        <p:spPr>
          <a:xfrm>
            <a:off x="3700630" y="2642797"/>
            <a:ext cx="0" cy="164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endCxn id="16" idx="0"/>
          </p:cNvCxnSpPr>
          <p:nvPr/>
        </p:nvCxnSpPr>
        <p:spPr>
          <a:xfrm>
            <a:off x="2786230" y="2807746"/>
            <a:ext cx="0" cy="148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17" idx="0"/>
          </p:cNvCxnSpPr>
          <p:nvPr/>
        </p:nvCxnSpPr>
        <p:spPr>
          <a:xfrm>
            <a:off x="4638338" y="2807746"/>
            <a:ext cx="0" cy="148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16" idx="2"/>
          </p:cNvCxnSpPr>
          <p:nvPr/>
        </p:nvCxnSpPr>
        <p:spPr>
          <a:xfrm>
            <a:off x="2786230" y="3354595"/>
            <a:ext cx="731520" cy="249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17" idx="2"/>
          </p:cNvCxnSpPr>
          <p:nvPr/>
        </p:nvCxnSpPr>
        <p:spPr>
          <a:xfrm flipH="1">
            <a:off x="3906818" y="3354595"/>
            <a:ext cx="731520" cy="249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34304" y="158347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签订代理合作协议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0" name="直接连接符 39"/>
          <p:cNvCxnSpPr>
            <a:stCxn id="3" idx="3"/>
            <a:endCxn id="38" idx="1"/>
          </p:cNvCxnSpPr>
          <p:nvPr/>
        </p:nvCxnSpPr>
        <p:spPr>
          <a:xfrm>
            <a:off x="4432150" y="1737361"/>
            <a:ext cx="602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0" idx="1"/>
          </p:cNvCxnSpPr>
          <p:nvPr/>
        </p:nvCxnSpPr>
        <p:spPr>
          <a:xfrm flipH="1" flipV="1">
            <a:off x="6572922" y="1737360"/>
            <a:ext cx="55567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19" idx="1"/>
            <a:endCxn id="3" idx="3"/>
          </p:cNvCxnSpPr>
          <p:nvPr/>
        </p:nvCxnSpPr>
        <p:spPr>
          <a:xfrm flipH="1" flipV="1">
            <a:off x="4432150" y="1737361"/>
            <a:ext cx="2696450" cy="1342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endCxn id="3" idx="3"/>
          </p:cNvCxnSpPr>
          <p:nvPr/>
        </p:nvCxnSpPr>
        <p:spPr>
          <a:xfrm flipH="1" flipV="1">
            <a:off x="4432150" y="1737361"/>
            <a:ext cx="2696450" cy="2065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7128600" y="3528508"/>
            <a:ext cx="1463040" cy="398032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签订节点协议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054710" y="4261824"/>
            <a:ext cx="1463040" cy="398032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组织顾问委员会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4" name="直接箭头连接符 73"/>
          <p:cNvCxnSpPr>
            <a:stCxn id="16" idx="2"/>
            <a:endCxn id="72" idx="0"/>
          </p:cNvCxnSpPr>
          <p:nvPr/>
        </p:nvCxnSpPr>
        <p:spPr>
          <a:xfrm>
            <a:off x="2786230" y="3354595"/>
            <a:ext cx="0" cy="9072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>
            <a:off x="3700630" y="4261824"/>
            <a:ext cx="34279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906818" y="4020921"/>
            <a:ext cx="304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协议签订后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18–24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个月完成节点交付</a:t>
            </a:r>
          </a:p>
        </p:txBody>
      </p:sp>
      <p:sp>
        <p:nvSpPr>
          <p:cNvPr id="88" name="矩形 87"/>
          <p:cNvSpPr/>
          <p:nvPr/>
        </p:nvSpPr>
        <p:spPr>
          <a:xfrm>
            <a:off x="4733226" y="5468793"/>
            <a:ext cx="2216213" cy="398032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全球文明工程网络形成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0" name="直接箭头连接符 89"/>
          <p:cNvCxnSpPr/>
          <p:nvPr/>
        </p:nvCxnSpPr>
        <p:spPr>
          <a:xfrm>
            <a:off x="5844923" y="1936377"/>
            <a:ext cx="0" cy="28525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H="1">
            <a:off x="4432150" y="1923523"/>
            <a:ext cx="1412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>
            <a:stCxn id="10" idx="2"/>
            <a:endCxn id="13" idx="0"/>
          </p:cNvCxnSpPr>
          <p:nvPr/>
        </p:nvCxnSpPr>
        <p:spPr>
          <a:xfrm>
            <a:off x="7860120" y="1936377"/>
            <a:ext cx="0" cy="240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/>
          <p:cNvCxnSpPr>
            <a:stCxn id="13" idx="2"/>
            <a:endCxn id="19" idx="0"/>
          </p:cNvCxnSpPr>
          <p:nvPr/>
        </p:nvCxnSpPr>
        <p:spPr>
          <a:xfrm>
            <a:off x="7860120" y="2574666"/>
            <a:ext cx="0" cy="306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>
            <a:stCxn id="19" idx="2"/>
            <a:endCxn id="71" idx="0"/>
          </p:cNvCxnSpPr>
          <p:nvPr/>
        </p:nvCxnSpPr>
        <p:spPr>
          <a:xfrm>
            <a:off x="7860120" y="3279289"/>
            <a:ext cx="0" cy="249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/>
          <p:cNvCxnSpPr>
            <a:stCxn id="71" idx="2"/>
            <a:endCxn id="22" idx="0"/>
          </p:cNvCxnSpPr>
          <p:nvPr/>
        </p:nvCxnSpPr>
        <p:spPr>
          <a:xfrm>
            <a:off x="7860120" y="3926540"/>
            <a:ext cx="0" cy="2492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101"/>
          <p:cNvCxnSpPr>
            <a:stCxn id="22" idx="2"/>
            <a:endCxn id="23" idx="0"/>
          </p:cNvCxnSpPr>
          <p:nvPr/>
        </p:nvCxnSpPr>
        <p:spPr>
          <a:xfrm>
            <a:off x="7860120" y="4573792"/>
            <a:ext cx="0" cy="236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>
            <a:stCxn id="23" idx="2"/>
            <a:endCxn id="24" idx="0"/>
          </p:cNvCxnSpPr>
          <p:nvPr/>
        </p:nvCxnSpPr>
        <p:spPr>
          <a:xfrm>
            <a:off x="7860120" y="5208494"/>
            <a:ext cx="0" cy="259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72" idx="3"/>
          </p:cNvCxnSpPr>
          <p:nvPr/>
        </p:nvCxnSpPr>
        <p:spPr>
          <a:xfrm>
            <a:off x="3517750" y="4460840"/>
            <a:ext cx="2033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/>
          <p:cNvCxnSpPr/>
          <p:nvPr/>
        </p:nvCxnSpPr>
        <p:spPr>
          <a:xfrm>
            <a:off x="5550946" y="4460840"/>
            <a:ext cx="0" cy="328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6121101" y="4460840"/>
            <a:ext cx="10074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/>
          <p:cNvCxnSpPr/>
          <p:nvPr/>
        </p:nvCxnSpPr>
        <p:spPr>
          <a:xfrm>
            <a:off x="6121101" y="4460840"/>
            <a:ext cx="0" cy="328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/>
          <p:cNvCxnSpPr>
            <a:stCxn id="21" idx="2"/>
            <a:endCxn id="88" idx="0"/>
          </p:cNvCxnSpPr>
          <p:nvPr/>
        </p:nvCxnSpPr>
        <p:spPr>
          <a:xfrm flipH="1">
            <a:off x="5841333" y="5186976"/>
            <a:ext cx="3449" cy="281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/>
          <p:cNvCxnSpPr>
            <a:stCxn id="88" idx="3"/>
            <a:endCxn id="24" idx="1"/>
          </p:cNvCxnSpPr>
          <p:nvPr/>
        </p:nvCxnSpPr>
        <p:spPr>
          <a:xfrm flipV="1">
            <a:off x="6949439" y="5667485"/>
            <a:ext cx="179161" cy="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700630" y="2807746"/>
            <a:ext cx="0" cy="806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3700630" y="4012604"/>
            <a:ext cx="0" cy="24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40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1032734" y="180990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文明工程治理结构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Council Governance</a:t>
            </a:r>
            <a:endParaRPr lang="zh-CN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14" name="直接箭头连接符 113"/>
          <p:cNvCxnSpPr/>
          <p:nvPr/>
        </p:nvCxnSpPr>
        <p:spPr>
          <a:xfrm flipH="1">
            <a:off x="5841333" y="5186976"/>
            <a:ext cx="3449" cy="281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椭圆 54"/>
          <p:cNvSpPr/>
          <p:nvPr/>
        </p:nvSpPr>
        <p:spPr>
          <a:xfrm>
            <a:off x="8846197" y="2149087"/>
            <a:ext cx="1080000" cy="10800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0150789" y="4409659"/>
            <a:ext cx="1080000" cy="1080000"/>
          </a:xfrm>
          <a:prstGeom prst="ellipse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2107656" y="1686501"/>
            <a:ext cx="1080000" cy="10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1578414" y="2430903"/>
            <a:ext cx="1080000" cy="108000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4693228" y="4336471"/>
            <a:ext cx="1080000" cy="1080000"/>
          </a:xfrm>
          <a:prstGeom prst="ellipse">
            <a:avLst/>
          </a:prstGeom>
          <a:solidFill>
            <a:srgbClr val="00B0F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连接符 69"/>
          <p:cNvCxnSpPr>
            <a:stCxn id="57" idx="2"/>
          </p:cNvCxnSpPr>
          <p:nvPr/>
        </p:nvCxnSpPr>
        <p:spPr>
          <a:xfrm flipH="1">
            <a:off x="7710946" y="3382134"/>
            <a:ext cx="562977" cy="128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/>
          <p:cNvSpPr/>
          <p:nvPr/>
        </p:nvSpPr>
        <p:spPr>
          <a:xfrm>
            <a:off x="8273923" y="2842134"/>
            <a:ext cx="1080000" cy="1080000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4616649" y="2106381"/>
            <a:ext cx="1080000" cy="1080000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03960" y="2388198"/>
            <a:ext cx="1080000" cy="1080000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1266766" y="1762134"/>
            <a:ext cx="1080000" cy="1080000"/>
          </a:xfrm>
          <a:prstGeom prst="ellipse">
            <a:avLst/>
          </a:prstGeom>
          <a:solidFill>
            <a:srgbClr val="F474BD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TextBox 130"/>
          <p:cNvSpPr txBox="1"/>
          <p:nvPr/>
        </p:nvSpPr>
        <p:spPr>
          <a:xfrm>
            <a:off x="5742889" y="2426982"/>
            <a:ext cx="2518638" cy="47705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文明守护层：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文明守护委员会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（不参与日常运营）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738753" y="3342310"/>
            <a:ext cx="2518637" cy="477054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战略治理层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华文理事会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（战略治理与重大决策）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749510" y="4273136"/>
            <a:ext cx="2518637" cy="477054"/>
          </a:xfrm>
          <a:prstGeom prst="rect">
            <a:avLst/>
          </a:prstGeom>
          <a:solidFill>
            <a:srgbClr val="B033B3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工程执行层：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全球各节点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（执行文明工程）</a:t>
            </a:r>
          </a:p>
        </p:txBody>
      </p:sp>
      <p:sp>
        <p:nvSpPr>
          <p:cNvPr id="134" name="下箭头 133"/>
          <p:cNvSpPr/>
          <p:nvPr/>
        </p:nvSpPr>
        <p:spPr>
          <a:xfrm>
            <a:off x="6130156" y="2891995"/>
            <a:ext cx="293914" cy="423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下箭头 134"/>
          <p:cNvSpPr/>
          <p:nvPr/>
        </p:nvSpPr>
        <p:spPr>
          <a:xfrm>
            <a:off x="6115598" y="3819364"/>
            <a:ext cx="293914" cy="423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下箭头 135"/>
          <p:cNvSpPr/>
          <p:nvPr/>
        </p:nvSpPr>
        <p:spPr>
          <a:xfrm rot="10800000">
            <a:off x="7541318" y="2907929"/>
            <a:ext cx="293914" cy="4236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下箭头 136"/>
          <p:cNvSpPr/>
          <p:nvPr/>
        </p:nvSpPr>
        <p:spPr>
          <a:xfrm rot="10800000">
            <a:off x="7562834" y="3833064"/>
            <a:ext cx="293914" cy="4236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27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1032734" y="180990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文明工程</a:t>
            </a: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第一阶段实施</a:t>
            </a: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路线图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Chapter I Implementation Roadmap</a:t>
            </a:r>
            <a:endParaRPr lang="zh-CN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27235" y="1445566"/>
            <a:ext cx="7529501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2026</a:t>
            </a:r>
          </a:p>
          <a:p>
            <a:pPr>
              <a:lnSpc>
                <a:spcPts val="25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华文文明工程启动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2026–2029</a:t>
            </a:r>
          </a:p>
          <a:p>
            <a:pPr>
              <a:lnSpc>
                <a:spcPts val="25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幅孤品长卷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完成，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大枢纽节点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启动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2027–2030</a:t>
            </a:r>
          </a:p>
          <a:p>
            <a:pPr>
              <a:lnSpc>
                <a:spcPts val="250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大枢纽节点完成法人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注册，全球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文明网络雏形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形成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2028–2032</a:t>
            </a:r>
          </a:p>
          <a:p>
            <a:pPr>
              <a:lnSpc>
                <a:spcPts val="25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首批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之环建成，文明之环空间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体验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开放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500"/>
              </a:lnSpc>
            </a:pP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2030–2043</a:t>
            </a:r>
          </a:p>
          <a:p>
            <a:pPr>
              <a:lnSpc>
                <a:spcPts val="25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九大枢纽节点华文城全部建成，全球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文明网络成熟运行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327237" y="2248348"/>
            <a:ext cx="7529501" cy="32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327237" y="3195021"/>
            <a:ext cx="7529501" cy="32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327236" y="4109421"/>
            <a:ext cx="7529501" cy="32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2327237" y="5154703"/>
            <a:ext cx="7529501" cy="32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1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72292" y="1828369"/>
            <a:ext cx="7389948" cy="33239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我们一直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以为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自己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生活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物质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匮乏的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世界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但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如果换一个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视角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人类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其实生活在无限的物质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之中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那么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问题来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了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为什么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生活在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无限的物质之中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却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始终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感到物质的匮乏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？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3850" y="903643"/>
            <a:ext cx="863839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走出误区</a:t>
            </a:r>
            <a:endParaRPr lang="zh-CN" altLang="en-US" sz="4000" b="1" cap="all" dirty="0">
              <a:ln w="0"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7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4"/>
          <p:cNvSpPr/>
          <p:nvPr/>
        </p:nvSpPr>
        <p:spPr>
          <a:xfrm>
            <a:off x="3769837" y="1667434"/>
            <a:ext cx="7024138" cy="4098665"/>
          </a:xfrm>
          <a:prstGeom prst="snip1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2"/>
          <p:cNvSpPr txBox="1">
            <a:spLocks/>
          </p:cNvSpPr>
          <p:nvPr/>
        </p:nvSpPr>
        <p:spPr>
          <a:xfrm>
            <a:off x="4808667" y="1882586"/>
            <a:ext cx="5615493" cy="36576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我们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邀请具备资源连接能力的机构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成为枢纽节点、区域节点、城市节点的代理伙伴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2000" b="1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sz="2000" b="1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职责</a:t>
            </a:r>
          </a:p>
          <a:p>
            <a:pPr marL="285750" indent="-28575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识别节点资源</a:t>
            </a:r>
            <a:endParaRPr lang="en-US" altLang="zh-CN" sz="1600" b="1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连接</a:t>
            </a:r>
            <a:r>
              <a:rPr lang="zh-CN" altLang="en-US" sz="1600" b="1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合作</a:t>
            </a:r>
            <a:r>
              <a:rPr lang="zh-CN" altLang="en-US" sz="16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伙伴</a:t>
            </a:r>
            <a:endParaRPr lang="en-US" altLang="zh-CN" sz="1600" b="1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推动</a:t>
            </a:r>
            <a:r>
              <a:rPr lang="zh-CN" altLang="en-US" sz="1600" b="1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节点落地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757550" y="326481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全球代理伙伴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Global Agency Partners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1681127"/>
            <a:ext cx="2659988" cy="21524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4" y="3999270"/>
            <a:ext cx="2659987" cy="17744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9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4"/>
          <p:cNvSpPr/>
          <p:nvPr/>
        </p:nvSpPr>
        <p:spPr>
          <a:xfrm>
            <a:off x="3769837" y="1667434"/>
            <a:ext cx="7024138" cy="4098665"/>
          </a:xfrm>
          <a:prstGeom prst="snip1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2"/>
          <p:cNvSpPr txBox="1">
            <a:spLocks/>
          </p:cNvSpPr>
          <p:nvPr/>
        </p:nvSpPr>
        <p:spPr>
          <a:xfrm>
            <a:off x="4475181" y="1828800"/>
            <a:ext cx="5540188" cy="39372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5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代理伙伴需要寻找全球文明枢纽节点发起单位，单个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文明枢纽节点预计投资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规模约</a:t>
            </a:r>
            <a:r>
              <a:rPr lang="en-US" altLang="zh-CN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3–30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亿美元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ts val="25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b="1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目标对象：</a:t>
            </a: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家族办公室 </a:t>
            </a:r>
            <a:r>
              <a:rPr lang="en-US" altLang="zh-CN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/ </a:t>
            </a: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长期资本</a:t>
            </a:r>
            <a:r>
              <a:rPr lang="zh-CN" altLang="en-US" sz="15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机构</a:t>
            </a:r>
            <a:endParaRPr lang="en-US" altLang="zh-CN" sz="15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5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</a:t>
            </a: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旅集团 </a:t>
            </a:r>
            <a:r>
              <a:rPr lang="en-US" altLang="zh-CN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/ </a:t>
            </a: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城市更新</a:t>
            </a:r>
            <a:r>
              <a:rPr lang="zh-CN" altLang="en-US" sz="15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平台</a:t>
            </a:r>
            <a:endParaRPr lang="en-US" altLang="zh-CN" sz="15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5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基金会 </a:t>
            </a:r>
            <a:r>
              <a:rPr lang="en-US" altLang="zh-CN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/ </a:t>
            </a: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博物馆</a:t>
            </a:r>
            <a:r>
              <a:rPr lang="zh-CN" altLang="en-US" sz="15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体系</a:t>
            </a:r>
            <a:endParaRPr lang="en-US" altLang="zh-CN" sz="15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5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大型企业</a:t>
            </a: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集团 </a:t>
            </a:r>
            <a:r>
              <a:rPr lang="en-US" altLang="zh-CN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/ </a:t>
            </a:r>
            <a:r>
              <a:rPr lang="zh-CN" altLang="en-US" sz="15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城市投资主体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757550" y="326481"/>
            <a:ext cx="8085236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代理需要寻找的节点合作伙伴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Node Partnership Targets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1681127"/>
            <a:ext cx="2659988" cy="21524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3987929"/>
            <a:ext cx="2659988" cy="1773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78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4"/>
          <p:cNvSpPr/>
          <p:nvPr/>
        </p:nvSpPr>
        <p:spPr>
          <a:xfrm>
            <a:off x="3769837" y="1667434"/>
            <a:ext cx="7024138" cy="4098665"/>
          </a:xfrm>
          <a:prstGeom prst="snip1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2"/>
          <p:cNvSpPr txBox="1">
            <a:spLocks/>
          </p:cNvSpPr>
          <p:nvPr/>
        </p:nvSpPr>
        <p:spPr>
          <a:xfrm>
            <a:off x="4114800" y="1768642"/>
            <a:ext cx="6184232" cy="3997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全球九座节点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城市，共同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构建华文文明工程的全球网络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每个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节点通过参与</a:t>
            </a:r>
            <a:r>
              <a:rPr lang="zh-CN" altLang="en-US" sz="1800" b="1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文明节点建设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计划可获得：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枢纽节点</a:t>
            </a:r>
            <a:r>
              <a:rPr lang="zh-CN" altLang="en-US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运营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授权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衍生</a:t>
            </a:r>
            <a:r>
              <a:rPr lang="zh-CN" altLang="en-US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孤品长卷一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幅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全球</a:t>
            </a:r>
            <a:r>
              <a:rPr lang="zh-CN" altLang="en-US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理事会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席位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n-US" altLang="zh-CN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108</a:t>
            </a:r>
            <a:r>
              <a:rPr lang="zh-CN" altLang="en-US" sz="16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题字精英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推荐名额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文明之环</a:t>
            </a:r>
            <a:r>
              <a:rPr lang="en-US" altLang="zh-CN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16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华文城的建设权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757550" y="326481"/>
            <a:ext cx="8085236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文明节点合作结构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Civilizational Node Partnership </a:t>
            </a:r>
            <a:r>
              <a:rPr lang="en-US" altLang="zh-CN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Structure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1681127"/>
            <a:ext cx="2659988" cy="21524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3987929"/>
            <a:ext cx="2659988" cy="1773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2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4"/>
          <p:cNvSpPr/>
          <p:nvPr/>
        </p:nvSpPr>
        <p:spPr>
          <a:xfrm>
            <a:off x="3769837" y="1667434"/>
            <a:ext cx="7024138" cy="4098665"/>
          </a:xfrm>
          <a:prstGeom prst="snip1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2"/>
          <p:cNvSpPr txBox="1">
            <a:spLocks/>
          </p:cNvSpPr>
          <p:nvPr/>
        </p:nvSpPr>
        <p:spPr>
          <a:xfrm>
            <a:off x="4114800" y="1925053"/>
            <a:ext cx="6184232" cy="38410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节点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合作费用采用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三层结构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altLang="zh-CN" sz="18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1 </a:t>
            </a:r>
            <a:r>
              <a:rPr lang="zh-CN" altLang="en-US" sz="1800" b="1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节点授权</a:t>
            </a:r>
            <a:r>
              <a:rPr lang="zh-CN" altLang="en-US" sz="18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费用</a:t>
            </a:r>
            <a:endParaRPr lang="en-US" altLang="zh-CN" sz="1800" b="1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费用范围：</a:t>
            </a:r>
            <a:r>
              <a:rPr lang="en-US" altLang="zh-CN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 </a:t>
            </a:r>
            <a:r>
              <a:rPr lang="en-US" altLang="zh-CN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– 1500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美元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altLang="zh-CN" sz="18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2 </a:t>
            </a:r>
            <a:r>
              <a:rPr lang="zh-CN" altLang="en-US" sz="1800" b="1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节点履约</a:t>
            </a:r>
            <a:r>
              <a:rPr lang="zh-CN" altLang="en-US" sz="18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保证金</a:t>
            </a:r>
            <a:endParaRPr lang="en-US" altLang="zh-CN" sz="1800" b="1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金额范围：</a:t>
            </a:r>
            <a:r>
              <a:rPr lang="en-US" altLang="zh-CN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 </a:t>
            </a:r>
            <a:r>
              <a:rPr lang="en-US" altLang="zh-CN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en-US" altLang="zh-CN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2000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美元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altLang="zh-CN" sz="18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3 </a:t>
            </a:r>
            <a:r>
              <a:rPr lang="zh-CN" altLang="en-US" sz="1800" b="1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收益回流</a:t>
            </a:r>
            <a:r>
              <a:rPr lang="zh-CN" altLang="en-US" sz="1800" b="1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华文文明基金</a:t>
            </a:r>
            <a:endParaRPr lang="en-US" altLang="zh-CN" sz="1800" b="1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节点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运营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收益的</a:t>
            </a:r>
            <a:r>
              <a:rPr lang="en-US" altLang="zh-CN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3.5%</a:t>
            </a:r>
            <a:endParaRPr lang="en-US" altLang="zh-CN" sz="16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757550" y="326481"/>
            <a:ext cx="8085236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节点合作费用结构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Node Partnership Financial Structure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1681127"/>
            <a:ext cx="2659988" cy="21524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3987929"/>
            <a:ext cx="2659988" cy="1773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9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4"/>
          <p:cNvSpPr/>
          <p:nvPr/>
        </p:nvSpPr>
        <p:spPr>
          <a:xfrm>
            <a:off x="3769837" y="1667434"/>
            <a:ext cx="7024138" cy="4098665"/>
          </a:xfrm>
          <a:prstGeom prst="snip1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2"/>
          <p:cNvSpPr txBox="1">
            <a:spLocks/>
          </p:cNvSpPr>
          <p:nvPr/>
        </p:nvSpPr>
        <p:spPr>
          <a:xfrm>
            <a:off x="4114800" y="1925053"/>
            <a:ext cx="6184232" cy="38410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每个文明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节点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预计</a:t>
            </a:r>
            <a:r>
              <a:rPr lang="zh-CN" altLang="en-US" sz="18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总投资规模：</a:t>
            </a:r>
            <a:r>
              <a:rPr lang="en-US" altLang="zh-CN" sz="18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8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亿 </a:t>
            </a:r>
            <a:r>
              <a:rPr lang="en-US" altLang="zh-CN" sz="18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en-US" altLang="zh-CN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18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亿</a:t>
            </a: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美元</a:t>
            </a:r>
            <a:endParaRPr lang="en-US" altLang="zh-CN" sz="18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主要</a:t>
            </a:r>
            <a:r>
              <a:rPr lang="zh-CN" altLang="en-US" sz="1800" spc="150" dirty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用于</a:t>
            </a:r>
            <a:r>
              <a:rPr lang="zh-CN" altLang="en-US" sz="1800" spc="150" dirty="0" smtClean="0">
                <a:ln w="6350">
                  <a:noFill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800" spc="150" dirty="0" smtClean="0">
              <a:ln w="6350">
                <a:noFill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文明之环</a:t>
            </a:r>
            <a:r>
              <a:rPr lang="en-US" altLang="zh-CN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华文城的建设</a:t>
            </a:r>
            <a:endParaRPr lang="en-US" altLang="zh-CN" sz="18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文明空间布置</a:t>
            </a:r>
            <a:endParaRPr lang="en-US" altLang="zh-CN" sz="18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全球</a:t>
            </a:r>
            <a:r>
              <a:rPr lang="zh-CN" altLang="en-US" sz="1800" spc="150" dirty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文化</a:t>
            </a: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交流</a:t>
            </a:r>
            <a:endParaRPr lang="en-US" altLang="zh-CN" sz="18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zh-CN" altLang="en-US" sz="1800" spc="150" dirty="0" smtClean="0">
                <a:ln w="6350">
                  <a:noFill/>
                </a:ln>
                <a:latin typeface="微软雅黑" pitchFamily="34" charset="-122"/>
                <a:ea typeface="微软雅黑" pitchFamily="34" charset="-122"/>
              </a:rPr>
              <a:t>文明传播协作体系</a:t>
            </a:r>
            <a:endParaRPr lang="en-US" altLang="zh-CN" sz="1600" spc="150" dirty="0" smtClean="0">
              <a:ln w="6350">
                <a:noFill/>
              </a:ln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757550" y="326481"/>
            <a:ext cx="8085236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节点建设规模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Node Development Scale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1681127"/>
            <a:ext cx="2659988" cy="21524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3987929"/>
            <a:ext cx="2659988" cy="1773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4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757550" y="326481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全球代理伙伴收益机会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Global Agency Partner Benefits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08207" y="1667434"/>
            <a:ext cx="3571539" cy="1925620"/>
          </a:xfrm>
          <a:prstGeom prst="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代理佣金收益：</a:t>
            </a:r>
            <a:endParaRPr lang="en-US" altLang="zh-CN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每个节点加盟费用</a:t>
            </a:r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美元起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可获取百万美元级代理收益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08207" y="3831513"/>
            <a:ext cx="3571539" cy="1925620"/>
          </a:xfrm>
          <a:prstGeom prst="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分支节点代理收益：</a:t>
            </a:r>
            <a:endParaRPr lang="en-US" altLang="zh-CN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枢纽节点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下可开发国家、城市级别分支节点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可获取所开发节点的代理收益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32146" y="1667434"/>
            <a:ext cx="3571539" cy="1925620"/>
          </a:xfrm>
          <a:prstGeom prst="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枢纽节点代理收益：</a:t>
            </a:r>
            <a:endParaRPr lang="en-US" altLang="zh-CN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每个枢纽节点投资在</a:t>
            </a:r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3-30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亿美元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可获取千万美元级的咨询收益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532146" y="3831513"/>
            <a:ext cx="3571539" cy="1925620"/>
          </a:xfrm>
          <a:prstGeom prst="rect">
            <a:avLst/>
          </a:prstGeom>
          <a:solidFill>
            <a:srgbClr val="5B9BD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节点衍生业务流收益：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可在每个节点业务流中挖掘业务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可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在挖掘的业务中获取收益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业务收益将源源不断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2"/>
          <p:cNvSpPr txBox="1">
            <a:spLocks/>
          </p:cNvSpPr>
          <p:nvPr/>
        </p:nvSpPr>
        <p:spPr>
          <a:xfrm>
            <a:off x="6045798" y="856398"/>
            <a:ext cx="5057887" cy="5852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zh-CN" altLang="en-US" sz="2000" b="1" cap="all" dirty="0">
                <a:ln w="90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这是一个持续扩展的全球节点合作体系</a:t>
            </a:r>
            <a:endParaRPr lang="en-US" altLang="zh-CN" sz="2000" b="1" cap="all" dirty="0" smtClean="0">
              <a:ln w="90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1669095"/>
            <a:ext cx="2659988" cy="2152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3987929"/>
            <a:ext cx="2659988" cy="17733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2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1032734" y="180990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时代的契合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Alignment with the Times</a:t>
            </a:r>
            <a:endParaRPr lang="zh-CN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50424" y="1577281"/>
            <a:ext cx="49772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地标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是全球城市的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稀缺品</a:t>
            </a:r>
            <a:endParaRPr lang="en-US" altLang="zh-CN" sz="20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人工智能时代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正在提升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思想价值</a:t>
            </a:r>
            <a:endParaRPr lang="en-US" altLang="zh-CN" sz="20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世界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需要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新的</a:t>
            </a: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象征</a:t>
            </a:r>
            <a:endParaRPr lang="en-US" altLang="zh-CN" sz="20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华文</a:t>
            </a: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工程</a:t>
            </a:r>
            <a:endParaRPr lang="en-US" altLang="zh-CN" sz="20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正是对这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一时代的回应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1032734" y="180990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工程邀请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Invitation to the Civilizational Initiative</a:t>
            </a:r>
            <a:endParaRPr lang="zh-CN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32382" y="1552434"/>
            <a:ext cx="75295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我们正在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寻找</a:t>
            </a:r>
            <a:endParaRPr lang="en-US" altLang="zh-CN" sz="28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全球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代理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伙伴</a:t>
            </a:r>
            <a:endParaRPr lang="en-US" altLang="zh-CN" sz="28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与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文明节点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发起人</a:t>
            </a:r>
            <a:endParaRPr lang="en-US" altLang="zh-CN" sz="28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共同完成</a:t>
            </a:r>
            <a:endParaRPr lang="en-US" altLang="zh-CN" sz="28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这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一跨越数十年的文明工程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1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9480221" y="180990"/>
            <a:ext cx="2627509" cy="4467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5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5600" b="1" dirty="0" smtClean="0">
                <a:solidFill>
                  <a:srgbClr val="9E79FB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40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40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40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4" name="标题 2"/>
          <p:cNvSpPr>
            <a:spLocks noGrp="1"/>
          </p:cNvSpPr>
          <p:nvPr>
            <p:ph type="ctrTitle"/>
          </p:nvPr>
        </p:nvSpPr>
        <p:spPr>
          <a:xfrm>
            <a:off x="867649" y="631448"/>
            <a:ext cx="6002767" cy="124413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cap="all" dirty="0" smtClean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合作联系</a:t>
            </a:r>
            <a: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600" b="1" cap="all" dirty="0">
                <a:ln w="0"/>
                <a:effectLst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Get in Touch</a:t>
            </a: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2017700"/>
            <a:ext cx="12192000" cy="3308512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2"/>
          <p:cNvSpPr txBox="1">
            <a:spLocks/>
          </p:cNvSpPr>
          <p:nvPr/>
        </p:nvSpPr>
        <p:spPr>
          <a:xfrm>
            <a:off x="1946872" y="2272337"/>
            <a:ext cx="7991545" cy="27992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zh-CN" altLang="en-US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邮箱 </a:t>
            </a:r>
            <a:r>
              <a:rPr lang="en-US" altLang="zh-CN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| E-mail</a:t>
            </a:r>
            <a:r>
              <a:rPr lang="zh-CN" altLang="en-US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info@huaven.org</a:t>
            </a:r>
          </a:p>
          <a:p>
            <a:pPr algn="l">
              <a:lnSpc>
                <a:spcPct val="200000"/>
              </a:lnSpc>
            </a:pPr>
            <a:r>
              <a:rPr lang="zh-CN" altLang="en-US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电话 </a:t>
            </a:r>
            <a:r>
              <a:rPr lang="en-US" altLang="zh-CN" sz="2400" b="1" dirty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| </a:t>
            </a:r>
            <a:r>
              <a:rPr lang="en-US" altLang="zh-CN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Mobile: +86-13524552245</a:t>
            </a:r>
          </a:p>
          <a:p>
            <a:pPr algn="l">
              <a:lnSpc>
                <a:spcPct val="200000"/>
              </a:lnSpc>
            </a:pPr>
            <a:r>
              <a:rPr lang="zh-CN" altLang="en-US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微信 </a:t>
            </a:r>
            <a:r>
              <a:rPr lang="en-US" altLang="zh-CN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| </a:t>
            </a:r>
            <a:r>
              <a:rPr lang="en-US" altLang="zh-CN" sz="2400" b="1" dirty="0" err="1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WeChat</a:t>
            </a:r>
            <a:r>
              <a:rPr lang="zh-CN" altLang="en-US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2400" b="1" dirty="0" smtClean="0">
                <a:ln w="6350">
                  <a:noFill/>
                </a:ln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zhao81659309</a:t>
            </a:r>
            <a:endParaRPr lang="zh-CN" altLang="en-US" sz="2400" b="1" dirty="0">
              <a:ln w="6350">
                <a:noFill/>
              </a:ln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64" y="2714765"/>
            <a:ext cx="1402366" cy="19143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0" y="6028422"/>
            <a:ext cx="1885532" cy="4125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1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72292" y="1882157"/>
            <a:ext cx="7389948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问题或许并不在资源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本身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而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在于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获取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资源的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能力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能力越强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那么获取的资源就越大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因此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，真正决定文明发展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的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不是身边有多少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物质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而是自身有多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大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能力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3850" y="903643"/>
            <a:ext cx="863839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真正的匮乏</a:t>
            </a:r>
            <a:endParaRPr lang="zh-CN" altLang="en-US" sz="4000" b="1" cap="all" dirty="0">
              <a:ln w="0"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08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4553" y="1789006"/>
            <a:ext cx="7389948" cy="424731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我们从中可以得出这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规律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仿宋" pitchFamily="49" charset="-122"/>
                <a:ea typeface="仿宋" pitchFamily="49" charset="-122"/>
              </a:rPr>
              <a:t>资源决定</a:t>
            </a: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潜力</a:t>
            </a:r>
            <a:endParaRPr lang="en-US" altLang="zh-CN" sz="2000" dirty="0" smtClean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能力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</a:rPr>
              <a:t>决定文明</a:t>
            </a: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规模</a:t>
            </a:r>
            <a:endParaRPr lang="en-US" altLang="zh-CN" sz="2000" dirty="0" smtClean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当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</a:rPr>
              <a:t>能力有</a:t>
            </a: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限时</a:t>
            </a:r>
            <a:endParaRPr lang="en-US" altLang="zh-CN" sz="2000" dirty="0" smtClean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即使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</a:rPr>
              <a:t>资源</a:t>
            </a: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丰富</a:t>
            </a:r>
            <a:endParaRPr lang="en-US" altLang="zh-CN" sz="2000" dirty="0" smtClean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文明</a:t>
            </a:r>
            <a:r>
              <a:rPr lang="zh-CN" altLang="en-US" sz="2000" dirty="0">
                <a:latin typeface="仿宋" pitchFamily="49" charset="-122"/>
                <a:ea typeface="仿宋" pitchFamily="49" charset="-122"/>
              </a:rPr>
              <a:t>仍然会陷入</a:t>
            </a:r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匮乏</a:t>
            </a:r>
            <a:endParaRPr lang="en-US" altLang="zh-CN" sz="2000" dirty="0" smtClean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所以：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文明规模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资源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×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能力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Civilization Scale=</a:t>
            </a:r>
            <a:r>
              <a:rPr lang="en-US" altLang="zh-CN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Resources×Capability</a:t>
            </a:r>
            <a:endParaRPr lang="en-US" altLang="zh-CN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0332" y="903643"/>
            <a:ext cx="863839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文明公式</a:t>
            </a:r>
            <a:endParaRPr lang="zh-CN" altLang="en-US" sz="4000" b="1" cap="all" dirty="0">
              <a:ln w="0"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7682" y="1769897"/>
            <a:ext cx="8003690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能力决定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文明规模，而能力来自思想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长期以来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人类更多地去追求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物质本身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却忽视了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能力的提升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于是文明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发展被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误导为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以物质为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中心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当我们认识到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思想才是能力的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源头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文明的重心必然从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物质文明时代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走向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思想文明时代</a:t>
            </a:r>
            <a:endParaRPr lang="en-US" altLang="zh-CN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0332" y="903643"/>
            <a:ext cx="863839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文明逻辑</a:t>
            </a:r>
            <a:endParaRPr lang="zh-CN" altLang="en-US" sz="4000" b="1" cap="all" dirty="0">
              <a:ln w="0"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2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1976" y="1733632"/>
            <a:ext cx="9890754" cy="25853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Civilizational Vision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开启思想</a:t>
            </a:r>
            <a:r>
              <a:rPr lang="zh-CN" altLang="en-US" sz="5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文明</a:t>
            </a:r>
            <a:r>
              <a:rPr lang="zh-CN" altLang="en-US" sz="54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时代</a:t>
            </a:r>
            <a:endParaRPr lang="en-US" altLang="zh-CN" sz="54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Initiate the Era of </a:t>
            </a:r>
            <a:r>
              <a:rPr lang="en-US" altLang="zh-CN" sz="3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Intellectual </a:t>
            </a:r>
            <a:r>
              <a:rPr lang="en-US" altLang="zh-CN" sz="3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Civilization</a:t>
            </a:r>
            <a:endParaRPr lang="en-US" altLang="zh-CN" sz="30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9301" y="1051031"/>
            <a:ext cx="64761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文明愿景</a:t>
            </a:r>
            <a:endParaRPr lang="zh-CN" altLang="en-US" sz="4000" b="1" cap="all" dirty="0">
              <a:ln w="0"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33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3295" y="1997075"/>
            <a:ext cx="8365427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思想本身是抽象的，但文明需要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象征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我们需要用一种方式来表达它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于是就有了</a:t>
            </a:r>
            <a:endParaRPr lang="en-US" altLang="zh-CN" sz="6000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0332" y="763793"/>
            <a:ext cx="863839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all" dirty="0" smtClean="0">
                <a:ln w="0"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思想文明的表达</a:t>
            </a:r>
            <a:endParaRPr lang="zh-CN" altLang="en-US" sz="4000" b="1" cap="all" dirty="0">
              <a:ln w="0"/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3969497" y="3350882"/>
            <a:ext cx="5233251" cy="1167470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华文文明工程</a:t>
            </a:r>
            <a:r>
              <a:rPr lang="en-US" altLang="zh-CN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2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5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80620" y="2497710"/>
            <a:ext cx="7702475" cy="329320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凝聚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华人思想之光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这是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引玉之砖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汇聚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全球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思想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共同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探索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人类文明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新方向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华文文明工程是一场不</a:t>
            </a:r>
            <a:r>
              <a:rPr lang="zh-CN" altLang="en-US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设终点的长期文明</a:t>
            </a:r>
            <a:r>
              <a:rPr lang="zh-CN" altLang="en-US" sz="24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实践</a:t>
            </a:r>
            <a:endParaRPr lang="en-US" altLang="zh-CN" sz="2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6812" y="649211"/>
            <a:ext cx="8638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华文文明</a:t>
            </a:r>
            <a:r>
              <a:rPr lang="zh-CN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工程 </a:t>
            </a:r>
            <a:r>
              <a:rPr lang="zh-CN" alt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开篇</a:t>
            </a:r>
            <a:endParaRPr lang="zh-CN" alt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67" y="1439142"/>
            <a:ext cx="5677982" cy="865218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221" y="180990"/>
            <a:ext cx="2627509" cy="446706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ts val="1500"/>
              </a:lnSpc>
            </a:pPr>
            <a:r>
              <a:rPr lang="zh-CN" altLang="en-US" sz="1600" b="1" dirty="0" smtClean="0">
                <a:solidFill>
                  <a:srgbClr val="9E79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华文文明工程</a:t>
            </a:r>
            <a: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en-US" altLang="zh-CN" sz="1300" b="1" dirty="0" smtClean="0">
                <a:solidFill>
                  <a:srgbClr val="9E79F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sz="1100" b="1" dirty="0" err="1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Huaven</a:t>
            </a:r>
            <a:r>
              <a:rPr lang="en-US" altLang="zh-CN" sz="1100" b="1" dirty="0" smtClean="0">
                <a:solidFill>
                  <a:srgbClr val="9E79FB"/>
                </a:solidFill>
                <a:latin typeface="Arial Black" panose="020B0A04020102020204" pitchFamily="34" charset="0"/>
                <a:ea typeface="方正姚体" panose="02010601030101010101" pitchFamily="2" charset="-122"/>
              </a:rPr>
              <a:t> Civilization Initiative  </a:t>
            </a:r>
            <a:endParaRPr lang="zh-CN" altLang="en-US" sz="1100" b="1" dirty="0">
              <a:solidFill>
                <a:srgbClr val="9E79FB"/>
              </a:solidFill>
              <a:latin typeface="Arial Black" panose="020B0A040201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26091" y="2236228"/>
            <a:ext cx="5106874" cy="36830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群贤书文明</a:t>
            </a:r>
            <a:endParaRPr lang="en-US" altLang="zh-CN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7000"/>
              </a:lnSpc>
            </a:pPr>
            <a:r>
              <a:rPr lang="zh-CN" alt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万印入</a:t>
            </a:r>
            <a:r>
              <a:rPr lang="zh-CN" alt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长卷</a:t>
            </a:r>
            <a:endParaRPr lang="en-US" altLang="zh-CN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7000"/>
              </a:lnSpc>
            </a:pPr>
            <a:r>
              <a:rPr lang="zh-CN" alt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九城立九州</a:t>
            </a:r>
            <a:endParaRPr lang="en-US" altLang="zh-CN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ts val="7000"/>
              </a:lnSpc>
            </a:pPr>
            <a:r>
              <a:rPr lang="zh-CN" alt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九城展华章</a:t>
            </a:r>
            <a:endParaRPr lang="zh-CN" alt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66" y="956450"/>
            <a:ext cx="3503985" cy="766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9051" y="6008243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HC-C01-P00-PR00-PRM-PPT-S1-V1.0-20260222001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794260" y="296065"/>
            <a:ext cx="5880193" cy="33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ln w="6350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  <a:ea typeface="华文新魏" panose="02010800040101010101" pitchFamily="2" charset="-122"/>
              </a:rPr>
              <a:t>The Nine Dragons Present the Civilizational Opus</a:t>
            </a:r>
            <a:endParaRPr lang="zh-CN" altLang="en-US" sz="1400" b="1" dirty="0">
              <a:ln w="6350">
                <a:noFill/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834" y="1899948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四项工程构成文明工程开篇结构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9051" y="1015299"/>
            <a:ext cx="248501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CN" altLang="en-US" sz="4000" b="1" cap="all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微软雅黑" pitchFamily="34" charset="-122"/>
                <a:ea typeface="微软雅黑" pitchFamily="34" charset="-122"/>
              </a:rPr>
              <a:t>四大工程</a:t>
            </a:r>
            <a:endParaRPr lang="zh-CN" altLang="en-US" sz="4000" b="1" cap="all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59" y="537199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53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4042</TotalTime>
  <Words>1539</Words>
  <Application>Microsoft Office PowerPoint</Application>
  <PresentationFormat>自定义</PresentationFormat>
  <Paragraphs>306</Paragraphs>
  <Slides>28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主题​​</vt:lpstr>
      <vt:lpstr>华文文明工程 Huaven Civilization Initiative  </vt:lpstr>
      <vt:lpstr>华文文明工程 Huaven Civilization Initiative  </vt:lpstr>
      <vt:lpstr>华文文明工程 Huaven Civilization Initiative  </vt:lpstr>
      <vt:lpstr>华文文明工程 Huaven Civilization Initiative  </vt:lpstr>
      <vt:lpstr>华文文明工程 Huaven Civilization Initiative  </vt:lpstr>
      <vt:lpstr>华文文明工程 Huaven Civilization Initiative  </vt:lpstr>
      <vt:lpstr>华文文明工程 Huaven Civilization Initiative  </vt:lpstr>
      <vt:lpstr>华文文明工程 Huaven Civilization Initiative  </vt:lpstr>
      <vt:lpstr>华文文明工程 Huaven Civilization Initiative  </vt:lpstr>
      <vt:lpstr>群贤书文明（由总部组织）</vt:lpstr>
      <vt:lpstr>万印入长卷（由总部组织）</vt:lpstr>
      <vt:lpstr>核心载体：3600米《中华文化长卷》 The 3600-Meter Chinese Cultural Scroll</vt:lpstr>
      <vt:lpstr>九城立九州  全球节点共建</vt:lpstr>
      <vt:lpstr>文明之环与华文城 Civilization Ring &amp; Huaven City</vt:lpstr>
      <vt:lpstr>华文城的节点价值 The Strategic Value of Huaven City as a Global Node</vt:lpstr>
      <vt:lpstr>九城展华章  全球节点共建</vt:lpstr>
      <vt:lpstr>文明工程全球协作架构 Global Collaboration Framework</vt:lpstr>
      <vt:lpstr>文明工程治理结构 Council Governance</vt:lpstr>
      <vt:lpstr>文明工程第一阶段实施路线图 Chapter I Implementation Roadmap</vt:lpstr>
      <vt:lpstr>全球代理伙伴 Global Agency Partners</vt:lpstr>
      <vt:lpstr>代理需要寻找的节点合作伙伴 Node Partnership Targets</vt:lpstr>
      <vt:lpstr>文明节点合作结构 Civilizational Node Partnership Structure</vt:lpstr>
      <vt:lpstr>节点合作费用结构 Node Partnership Financial Structure</vt:lpstr>
      <vt:lpstr>节点建设规模 Node Development Scale</vt:lpstr>
      <vt:lpstr>全球代理伙伴收益机会 Global Agency Partner Benefits</vt:lpstr>
      <vt:lpstr>时代的契合 Alignment with the Times</vt:lpstr>
      <vt:lpstr>文明工程邀请 Invitation to the Civilizational Initiative</vt:lpstr>
      <vt:lpstr>合作联系 Get in Touch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华文文明工程 Weven Civilization Initiative</dc:title>
  <dc:creator>微软用户</dc:creator>
  <cp:lastModifiedBy>Administrator</cp:lastModifiedBy>
  <cp:revision>306</cp:revision>
  <dcterms:created xsi:type="dcterms:W3CDTF">2026-02-20T10:28:29Z</dcterms:created>
  <dcterms:modified xsi:type="dcterms:W3CDTF">2026-05-03T08:39:48Z</dcterms:modified>
</cp:coreProperties>
</file>